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4"/>
  </p:notesMasterIdLst>
  <p:handoutMasterIdLst>
    <p:handoutMasterId r:id="rId55"/>
  </p:handoutMasterIdLst>
  <p:sldIdLst>
    <p:sldId id="279" r:id="rId2"/>
    <p:sldId id="400" r:id="rId3"/>
    <p:sldId id="355" r:id="rId4"/>
    <p:sldId id="356" r:id="rId5"/>
    <p:sldId id="401" r:id="rId6"/>
    <p:sldId id="357" r:id="rId7"/>
    <p:sldId id="358" r:id="rId8"/>
    <p:sldId id="402" r:id="rId9"/>
    <p:sldId id="359" r:id="rId10"/>
    <p:sldId id="360" r:id="rId11"/>
    <p:sldId id="432" r:id="rId12"/>
    <p:sldId id="433" r:id="rId13"/>
    <p:sldId id="361" r:id="rId14"/>
    <p:sldId id="362" r:id="rId15"/>
    <p:sldId id="363" r:id="rId16"/>
    <p:sldId id="364" r:id="rId17"/>
    <p:sldId id="365" r:id="rId18"/>
    <p:sldId id="366" r:id="rId19"/>
    <p:sldId id="367" r:id="rId20"/>
    <p:sldId id="368" r:id="rId21"/>
    <p:sldId id="369" r:id="rId22"/>
    <p:sldId id="404" r:id="rId23"/>
    <p:sldId id="405" r:id="rId24"/>
    <p:sldId id="406" r:id="rId25"/>
    <p:sldId id="407" r:id="rId26"/>
    <p:sldId id="408" r:id="rId27"/>
    <p:sldId id="409" r:id="rId28"/>
    <p:sldId id="410" r:id="rId29"/>
    <p:sldId id="411" r:id="rId30"/>
    <p:sldId id="412" r:id="rId31"/>
    <p:sldId id="434" r:id="rId32"/>
    <p:sldId id="413" r:id="rId33"/>
    <p:sldId id="414" r:id="rId34"/>
    <p:sldId id="415" r:id="rId35"/>
    <p:sldId id="416" r:id="rId36"/>
    <p:sldId id="417" r:id="rId37"/>
    <p:sldId id="435" r:id="rId38"/>
    <p:sldId id="418" r:id="rId39"/>
    <p:sldId id="419" r:id="rId40"/>
    <p:sldId id="420" r:id="rId41"/>
    <p:sldId id="421" r:id="rId42"/>
    <p:sldId id="422" r:id="rId43"/>
    <p:sldId id="423" r:id="rId44"/>
    <p:sldId id="424" r:id="rId45"/>
    <p:sldId id="425" r:id="rId46"/>
    <p:sldId id="426" r:id="rId47"/>
    <p:sldId id="427" r:id="rId48"/>
    <p:sldId id="428" r:id="rId49"/>
    <p:sldId id="429" r:id="rId50"/>
    <p:sldId id="430" r:id="rId51"/>
    <p:sldId id="431" r:id="rId52"/>
    <p:sldId id="436" r:id="rId5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1FF71"/>
    <a:srgbClr val="00BC00"/>
    <a:srgbClr val="0099CC"/>
    <a:srgbClr val="00A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24" autoAdjust="0"/>
    <p:restoredTop sz="84582" autoAdjust="0"/>
  </p:normalViewPr>
  <p:slideViewPr>
    <p:cSldViewPr>
      <p:cViewPr>
        <p:scale>
          <a:sx n="60" d="100"/>
          <a:sy n="60" d="100"/>
        </p:scale>
        <p:origin x="-2220" y="-4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223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75635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bg-BG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bg-BG"/>
          </a:p>
        </p:txBody>
      </p:sp>
      <p:sp>
        <p:nvSpPr>
          <p:cNvPr id="696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bg-BG" smtClean="0"/>
              <a:t>Click to edit Master text styles</a:t>
            </a:r>
          </a:p>
          <a:p>
            <a:pPr lvl="1"/>
            <a:r>
              <a:rPr lang="ru-RU" altLang="bg-BG" smtClean="0"/>
              <a:t>Second level</a:t>
            </a:r>
          </a:p>
          <a:p>
            <a:pPr lvl="2"/>
            <a:r>
              <a:rPr lang="ru-RU" altLang="bg-BG" smtClean="0"/>
              <a:t>Third level</a:t>
            </a:r>
          </a:p>
          <a:p>
            <a:pPr lvl="3"/>
            <a:r>
              <a:rPr lang="ru-RU" altLang="bg-BG" smtClean="0"/>
              <a:t>Fourth level</a:t>
            </a:r>
          </a:p>
          <a:p>
            <a:pPr lvl="4"/>
            <a:r>
              <a:rPr lang="ru-RU" altLang="bg-BG" smtClean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bg-BG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D238179-CCCB-40AE-A691-648F0D274CE2}" type="slidenum">
              <a:rPr lang="ru-RU" altLang="bg-BG"/>
              <a:pPr/>
              <a:t>‹#›</a:t>
            </a:fld>
            <a:endParaRPr lang="ru-RU" altLang="bg-BG"/>
          </a:p>
        </p:txBody>
      </p:sp>
    </p:spTree>
    <p:extLst>
      <p:ext uri="{BB962C8B-B14F-4D97-AF65-F5344CB8AC3E}">
        <p14:creationId xmlns:p14="http://schemas.microsoft.com/office/powerpoint/2010/main" val="7694291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238179-CCCB-40AE-A691-648F0D274CE2}" type="slidenum">
              <a:rPr lang="ru-RU" altLang="bg-BG" smtClean="0"/>
              <a:pPr/>
              <a:t>4</a:t>
            </a:fld>
            <a:endParaRPr lang="ru-RU" altLang="bg-BG"/>
          </a:p>
        </p:txBody>
      </p:sp>
    </p:spTree>
    <p:extLst>
      <p:ext uri="{BB962C8B-B14F-4D97-AF65-F5344CB8AC3E}">
        <p14:creationId xmlns:p14="http://schemas.microsoft.com/office/powerpoint/2010/main" val="13291581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238179-CCCB-40AE-A691-648F0D274CE2}" type="slidenum">
              <a:rPr lang="ru-RU" altLang="bg-BG" smtClean="0"/>
              <a:pPr/>
              <a:t>10</a:t>
            </a:fld>
            <a:endParaRPr lang="ru-RU" altLang="bg-BG"/>
          </a:p>
        </p:txBody>
      </p:sp>
    </p:spTree>
    <p:extLst>
      <p:ext uri="{BB962C8B-B14F-4D97-AF65-F5344CB8AC3E}">
        <p14:creationId xmlns:p14="http://schemas.microsoft.com/office/powerpoint/2010/main" val="31614515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bg-BG" altLang="bg-BG" smtClean="0"/>
              <a:t>dfdfd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bg-BG" altLang="bg-BG" smtClean="0"/>
              <a:t>dfdf</a:t>
            </a:r>
          </a:p>
        </p:txBody>
      </p:sp>
      <p:sp>
        <p:nvSpPr>
          <p:cNvPr id="7680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bg-BG" altLang="bg-BG" smtClean="0"/>
              <a:t>dfdfdf</a:t>
            </a:r>
          </a:p>
        </p:txBody>
      </p:sp>
      <p:sp>
        <p:nvSpPr>
          <p:cNvPr id="768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61DC16AB-2CA8-4714-A3E8-34BB887FE3D1}" type="slidenum">
              <a:rPr lang="bg-BG" altLang="bg-BG" smtClean="0"/>
              <a:pPr>
                <a:spcBef>
                  <a:spcPct val="0"/>
                </a:spcBef>
              </a:pPr>
              <a:t>11</a:t>
            </a:fld>
            <a:endParaRPr lang="bg-BG" altLang="bg-BG" smtClean="0"/>
          </a:p>
        </p:txBody>
      </p:sp>
      <p:sp>
        <p:nvSpPr>
          <p:cNvPr id="768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eaLnBrk="1" hangingPunct="1"/>
            <a:r>
              <a:rPr lang="bg-BG" altLang="bg-BG" smtClean="0"/>
              <a:t>Представена е приблизителната кръвозагуба при различен травматизъм.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CFC: Coagulation factor concentrates</a:t>
            </a:r>
            <a:r>
              <a:rPr lang="bg-BG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- Концентрати на фактори на съсирването.</a:t>
            </a:r>
          </a:p>
          <a:p>
            <a:r>
              <a:rPr lang="bg-BG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РРС: 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Prothrombin complex concentrate</a:t>
            </a:r>
            <a:r>
              <a:rPr lang="bg-BG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- Концентрати на фактори на Протромбиновия комплекс.</a:t>
            </a:r>
            <a:endParaRPr lang="en-US" sz="1200" b="0" i="0" u="none" strike="noStrike" kern="1200" baseline="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238179-CCCB-40AE-A691-648F0D274CE2}" type="slidenum">
              <a:rPr lang="ru-RU" altLang="bg-BG" smtClean="0"/>
              <a:pPr/>
              <a:t>36</a:t>
            </a:fld>
            <a:endParaRPr lang="ru-RU" altLang="bg-BG"/>
          </a:p>
        </p:txBody>
      </p:sp>
    </p:spTree>
    <p:extLst>
      <p:ext uri="{BB962C8B-B14F-4D97-AF65-F5344CB8AC3E}">
        <p14:creationId xmlns:p14="http://schemas.microsoft.com/office/powerpoint/2010/main" val="347832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238179-CCCB-40AE-A691-648F0D274CE2}" type="slidenum">
              <a:rPr lang="ru-RU" altLang="bg-BG" smtClean="0"/>
              <a:pPr/>
              <a:t>37</a:t>
            </a:fld>
            <a:endParaRPr lang="ru-RU" altLang="bg-BG"/>
          </a:p>
        </p:txBody>
      </p:sp>
    </p:spTree>
    <p:extLst>
      <p:ext uri="{BB962C8B-B14F-4D97-AF65-F5344CB8AC3E}">
        <p14:creationId xmlns:p14="http://schemas.microsoft.com/office/powerpoint/2010/main" val="347832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bg-BG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РРС: 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Prothrombin complex concentrate</a:t>
            </a:r>
            <a:r>
              <a:rPr lang="bg-BG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- Концентрати на фактори на Протромбиновия комплекс.</a:t>
            </a:r>
            <a:endParaRPr lang="en-US" sz="1200" b="0" i="0" u="none" strike="noStrike" kern="1200" baseline="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238179-CCCB-40AE-A691-648F0D274CE2}" type="slidenum">
              <a:rPr lang="ru-RU" altLang="bg-BG" smtClean="0"/>
              <a:pPr/>
              <a:t>43</a:t>
            </a:fld>
            <a:endParaRPr lang="ru-RU" altLang="bg-BG"/>
          </a:p>
        </p:txBody>
      </p:sp>
    </p:spTree>
    <p:extLst>
      <p:ext uri="{BB962C8B-B14F-4D97-AF65-F5344CB8AC3E}">
        <p14:creationId xmlns:p14="http://schemas.microsoft.com/office/powerpoint/2010/main" val="31676853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238179-CCCB-40AE-A691-648F0D274CE2}" type="slidenum">
              <a:rPr lang="ru-RU" altLang="bg-BG" smtClean="0"/>
              <a:pPr/>
              <a:t>44</a:t>
            </a:fld>
            <a:endParaRPr lang="ru-RU" altLang="bg-BG"/>
          </a:p>
        </p:txBody>
      </p:sp>
    </p:spTree>
    <p:extLst>
      <p:ext uri="{BB962C8B-B14F-4D97-AF65-F5344CB8AC3E}">
        <p14:creationId xmlns:p14="http://schemas.microsoft.com/office/powerpoint/2010/main" val="3431626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tr-TR" i="0" dirty="0" smtClean="0">
                <a:effectLst/>
              </a:rPr>
              <a:t>APA</a:t>
            </a:r>
            <a:r>
              <a:rPr lang="bg-BG" i="0" dirty="0" smtClean="0">
                <a:effectLst/>
              </a:rPr>
              <a:t> - А</a:t>
            </a:r>
            <a:r>
              <a:rPr lang="tr-TR" dirty="0" smtClean="0">
                <a:effectLst/>
              </a:rPr>
              <a:t>ntiplatelet agents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tr-TR" i="0" dirty="0" smtClean="0">
                <a:effectLst/>
              </a:rPr>
              <a:t>ICH</a:t>
            </a:r>
            <a:r>
              <a:rPr lang="bg-BG" i="0" baseline="0" dirty="0" smtClean="0">
                <a:effectLst/>
              </a:rPr>
              <a:t> - </a:t>
            </a:r>
            <a:r>
              <a:rPr lang="tr-TR" dirty="0" smtClean="0">
                <a:effectLst/>
              </a:rPr>
              <a:t>Intracranial haemorrhage</a:t>
            </a:r>
          </a:p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238179-CCCB-40AE-A691-648F0D274CE2}" type="slidenum">
              <a:rPr lang="ru-RU" altLang="bg-BG" smtClean="0"/>
              <a:pPr/>
              <a:t>46</a:t>
            </a:fld>
            <a:endParaRPr lang="ru-RU" altLang="bg-BG"/>
          </a:p>
        </p:txBody>
      </p:sp>
    </p:spTree>
    <p:extLst>
      <p:ext uri="{BB962C8B-B14F-4D97-AF65-F5344CB8AC3E}">
        <p14:creationId xmlns:p14="http://schemas.microsoft.com/office/powerpoint/2010/main" val="1447851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5476875"/>
            <a:ext cx="7162800" cy="647700"/>
          </a:xfrm>
          <a:effectLst>
            <a:outerShdw dist="12700" dir="5400000" algn="ctr" rotWithShape="0">
              <a:schemeClr val="bg1"/>
            </a:outerShdw>
          </a:effectLst>
        </p:spPr>
        <p:txBody>
          <a:bodyPr/>
          <a:lstStyle>
            <a:lvl1pPr>
              <a:defRPr sz="3200"/>
            </a:lvl1pPr>
          </a:lstStyle>
          <a:p>
            <a:pPr lvl="0"/>
            <a:r>
              <a:rPr lang="ru-RU" altLang="bg-BG" noProof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6051550"/>
            <a:ext cx="7162800" cy="546100"/>
          </a:xfrm>
          <a:effectLst>
            <a:outerShdw dist="12700" dir="5400000" algn="ctr" rotWithShape="0">
              <a:schemeClr val="bg1"/>
            </a:outerShdw>
          </a:effectLst>
        </p:spPr>
        <p:txBody>
          <a:bodyPr/>
          <a:lstStyle>
            <a:lvl1pPr marL="0" indent="0">
              <a:buFontTx/>
              <a:buNone/>
              <a:defRPr sz="24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ru-RU" altLang="bg-BG" noProof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35301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67538" y="400050"/>
            <a:ext cx="1925637" cy="58372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87450" y="400050"/>
            <a:ext cx="5627688" cy="58372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007334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450" y="400050"/>
            <a:ext cx="7705725" cy="508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7450" y="1341438"/>
            <a:ext cx="3740150" cy="48958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080000" y="1341438"/>
            <a:ext cx="3740150" cy="4895850"/>
          </a:xfrm>
        </p:spPr>
        <p:txBody>
          <a:bodyPr/>
          <a:lstStyle/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34215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>
                <a:solidFill>
                  <a:schemeClr val="tx2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2400" b="0">
                <a:solidFill>
                  <a:schemeClr val="tx2"/>
                </a:solidFill>
              </a:defRPr>
            </a:lvl1pPr>
            <a:lvl2pPr>
              <a:defRPr sz="2400" b="0">
                <a:solidFill>
                  <a:schemeClr val="tx2"/>
                </a:solidFill>
              </a:defRPr>
            </a:lvl2pPr>
            <a:lvl3pPr>
              <a:defRPr sz="2400">
                <a:solidFill>
                  <a:schemeClr val="tx2"/>
                </a:solidFill>
              </a:defRPr>
            </a:lvl3pPr>
            <a:lvl4pPr>
              <a:defRPr sz="2400">
                <a:solidFill>
                  <a:schemeClr val="tx2"/>
                </a:solidFill>
              </a:defRPr>
            </a:lvl4pPr>
            <a:lvl5pPr>
              <a:defRPr sz="24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314759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82922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7450" y="1341438"/>
            <a:ext cx="3740150" cy="4895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0" y="1341438"/>
            <a:ext cx="3740150" cy="4895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8553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20598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20601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6150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60450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52565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400050"/>
            <a:ext cx="7705725" cy="508000"/>
          </a:xfrm>
          <a:prstGeom prst="rect">
            <a:avLst/>
          </a:prstGeom>
          <a:noFill/>
          <a:ln>
            <a:noFill/>
          </a:ln>
          <a:effectLst>
            <a:outerShdw dist="28398" dir="6993903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bg-BG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7450" y="1341438"/>
            <a:ext cx="7632700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bg-BG" smtClean="0"/>
              <a:t>Click to edit Master text styles</a:t>
            </a:r>
          </a:p>
          <a:p>
            <a:pPr lvl="1"/>
            <a:r>
              <a:rPr lang="ru-RU" altLang="bg-BG" smtClean="0"/>
              <a:t>Second level</a:t>
            </a:r>
          </a:p>
          <a:p>
            <a:pPr lvl="2"/>
            <a:r>
              <a:rPr lang="ru-RU" altLang="bg-BG" smtClean="0"/>
              <a:t>Third level</a:t>
            </a:r>
          </a:p>
          <a:p>
            <a:pPr lvl="3"/>
            <a:r>
              <a:rPr lang="ru-RU" altLang="bg-BG" smtClean="0"/>
              <a:t>Fourth level</a:t>
            </a:r>
          </a:p>
          <a:p>
            <a:pPr lvl="4"/>
            <a:r>
              <a:rPr lang="ru-RU" altLang="bg-BG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504" y="908720"/>
            <a:ext cx="7772400" cy="5949280"/>
          </a:xfrm>
        </p:spPr>
        <p:txBody>
          <a:bodyPr/>
          <a:lstStyle/>
          <a:p>
            <a:pPr eaLnBrk="1" hangingPunct="1">
              <a:defRPr/>
            </a:pPr>
            <a:r>
              <a:rPr lang="bg-BG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доцент </a:t>
            </a:r>
            <a:r>
              <a:rPr lang="bg-BG" sz="24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д-р Господин ДИМОВ, </a:t>
            </a:r>
            <a:r>
              <a:rPr lang="bg-BG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дм</a:t>
            </a:r>
            <a:br>
              <a:rPr lang="bg-BG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bg-BG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bg-BG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bg-BG" sz="24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bg-BG" sz="24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bg-B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ПОВЕДЕНИЕ ПРИ </a:t>
            </a:r>
            <a:br>
              <a:rPr lang="bg-B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bg-B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МАСИВНО КЪРВЕНЕ И </a:t>
            </a:r>
            <a:br>
              <a:rPr lang="bg-B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bg-B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НАРУШЕНИЯ В КРЪВОСЪСИРВАНЕТО </a:t>
            </a:r>
            <a:br>
              <a:rPr lang="bg-B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bg-B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 ПАЦИЕНТИ</a:t>
            </a:r>
            <a:br>
              <a:rPr lang="bg-B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bg-B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СЪС СЪЧЕТАНА </a:t>
            </a:r>
            <a:r>
              <a:rPr lang="bg-BG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ТРАВМА</a:t>
            </a:r>
            <a:r>
              <a:rPr lang="bg-BG" sz="7200" dirty="0" smtClean="0">
                <a:solidFill>
                  <a:schemeClr val="tx2"/>
                </a:solidFill>
              </a:rPr>
              <a:t/>
            </a:r>
            <a:br>
              <a:rPr lang="bg-BG" sz="7200" dirty="0" smtClean="0">
                <a:solidFill>
                  <a:schemeClr val="tx2"/>
                </a:solidFill>
              </a:rPr>
            </a:br>
            <a:endParaRPr lang="bg-BG" sz="24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48609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Препоръка </a:t>
            </a:r>
            <a:r>
              <a:rPr lang="en-US" dirty="0" smtClean="0"/>
              <a:t>4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341438"/>
            <a:ext cx="7776542" cy="4895850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Начална оценка</a:t>
            </a:r>
          </a:p>
          <a:p>
            <a:pPr algn="just"/>
            <a:r>
              <a:rPr lang="ru-RU" dirty="0" smtClean="0"/>
              <a:t>Препоръчваме </a:t>
            </a:r>
            <a:r>
              <a:rPr lang="ru-RU" dirty="0"/>
              <a:t>лекарят клинично да оцени степента на травматичен кръвоизлив, като използва комбинация от </a:t>
            </a:r>
            <a:r>
              <a:rPr lang="ru-RU" dirty="0" smtClean="0"/>
              <a:t>физиологичните параметри </a:t>
            </a:r>
            <a:r>
              <a:rPr lang="ru-RU" dirty="0"/>
              <a:t>на пациента, </a:t>
            </a:r>
            <a:r>
              <a:rPr lang="ru-RU" dirty="0" smtClean="0"/>
              <a:t>анатомичния </a:t>
            </a:r>
            <a:r>
              <a:rPr lang="ru-RU" dirty="0"/>
              <a:t>модел на </a:t>
            </a:r>
            <a:r>
              <a:rPr lang="ru-RU" dirty="0" smtClean="0"/>
              <a:t>нараняванията, механизма </a:t>
            </a:r>
            <a:r>
              <a:rPr lang="ru-RU" dirty="0"/>
              <a:t>на </a:t>
            </a:r>
            <a:r>
              <a:rPr lang="ru-RU" dirty="0" smtClean="0"/>
              <a:t>нараняването </a:t>
            </a:r>
            <a:r>
              <a:rPr lang="ru-RU" dirty="0"/>
              <a:t>и </a:t>
            </a:r>
            <a:r>
              <a:rPr lang="ru-RU" dirty="0" smtClean="0"/>
              <a:t>клиничния отоговор </a:t>
            </a:r>
            <a:r>
              <a:rPr lang="ru-RU" dirty="0"/>
              <a:t>на пациента </a:t>
            </a:r>
            <a:r>
              <a:rPr lang="ru-RU" dirty="0" smtClean="0"/>
              <a:t>след осигуряване на първоначална помощ. </a:t>
            </a:r>
            <a:r>
              <a:rPr lang="ru-RU" dirty="0"/>
              <a:t>(Степен 1С)</a:t>
            </a:r>
          </a:p>
          <a:p>
            <a:pPr algn="just"/>
            <a:r>
              <a:rPr lang="ru-RU" dirty="0" smtClean="0"/>
              <a:t>Предлагаме </a:t>
            </a:r>
            <a:r>
              <a:rPr lang="ru-RU" dirty="0"/>
              <a:t>да се използва </a:t>
            </a:r>
            <a:r>
              <a:rPr lang="ru-RU" dirty="0" smtClean="0"/>
              <a:t>шоковия </a:t>
            </a:r>
            <a:r>
              <a:rPr lang="ru-RU" dirty="0"/>
              <a:t>индекс (SI) за оценка на степента на хиповолемичен шок. (Степен </a:t>
            </a:r>
            <a:r>
              <a:rPr lang="ru-RU" dirty="0" smtClean="0"/>
              <a:t>2С)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78461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1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B7B24A4B-DB4C-46D3-AECF-F06CF42815D7}" type="slidenum">
              <a:rPr lang="bg-BG" altLang="bg-BG" sz="10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bg-BG" altLang="bg-BG" sz="1000" smtClean="0"/>
          </a:p>
        </p:txBody>
      </p:sp>
      <p:sp>
        <p:nvSpPr>
          <p:cNvPr id="20483" name="Slide Number Placeholder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6983C573-6996-4722-8C34-BA0A6C32AC0F}" type="slidenum">
              <a:rPr lang="bg-BG" altLang="bg-BG" sz="10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bg-BG" altLang="bg-BG" sz="1000"/>
          </a:p>
        </p:txBody>
      </p:sp>
      <p:pic>
        <p:nvPicPr>
          <p:cNvPr id="20484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5" name="Rectangle 5"/>
          <p:cNvSpPr>
            <a:spLocks noGrp="1" noChangeArrowheads="1"/>
          </p:cNvSpPr>
          <p:nvPr>
            <p:ph type="title"/>
          </p:nvPr>
        </p:nvSpPr>
        <p:spPr>
          <a:xfrm>
            <a:off x="620110" y="166254"/>
            <a:ext cx="7979377" cy="1094987"/>
          </a:xfrm>
        </p:spPr>
        <p:txBody>
          <a:bodyPr/>
          <a:lstStyle/>
          <a:p>
            <a:pPr eaLnBrk="1" hangingPunct="1"/>
            <a:r>
              <a:rPr lang="bg-BG" altLang="bg-BG" dirty="0" smtClean="0">
                <a:solidFill>
                  <a:schemeClr val="bg1"/>
                </a:solidFill>
              </a:rPr>
              <a:t>Приблизителна </a:t>
            </a:r>
            <a:br>
              <a:rPr lang="bg-BG" altLang="bg-BG" dirty="0" smtClean="0">
                <a:solidFill>
                  <a:schemeClr val="bg1"/>
                </a:solidFill>
              </a:rPr>
            </a:br>
            <a:r>
              <a:rPr lang="bg-BG" altLang="bg-BG" dirty="0" smtClean="0">
                <a:solidFill>
                  <a:schemeClr val="bg1"/>
                </a:solidFill>
              </a:rPr>
              <a:t>кръвозагуба</a:t>
            </a:r>
          </a:p>
        </p:txBody>
      </p:sp>
    </p:spTree>
    <p:extLst>
      <p:ext uri="{BB962C8B-B14F-4D97-AF65-F5344CB8AC3E}">
        <p14:creationId xmlns:p14="http://schemas.microsoft.com/office/powerpoint/2010/main" val="1037214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oup 135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6009082"/>
              </p:ext>
            </p:extLst>
          </p:nvPr>
        </p:nvGraphicFramePr>
        <p:xfrm>
          <a:off x="-36512" y="-27384"/>
          <a:ext cx="9217024" cy="6840760"/>
        </p:xfrm>
        <a:graphic>
          <a:graphicData uri="http://schemas.openxmlformats.org/drawingml/2006/table">
            <a:tbl>
              <a:tblPr/>
              <a:tblGrid>
                <a:gridCol w="2165563"/>
                <a:gridCol w="1850885"/>
                <a:gridCol w="1589407"/>
                <a:gridCol w="1563629"/>
                <a:gridCol w="2047540"/>
              </a:tblGrid>
              <a:tr h="6590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Клас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marL="91439" marR="91439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Клас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II</a:t>
                      </a:r>
                    </a:p>
                  </a:txBody>
                  <a:tcPr marL="91439" marR="91439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1FF7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Клас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III</a:t>
                      </a:r>
                    </a:p>
                  </a:txBody>
                  <a:tcPr marL="91439" marR="91439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Клас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IV</a:t>
                      </a:r>
                    </a:p>
                  </a:txBody>
                  <a:tcPr marL="91439" marR="91439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5088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Кръвозагуба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(ml)</a:t>
                      </a:r>
                    </a:p>
                  </a:txBody>
                  <a:tcPr marL="91439" marR="91439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&gt; 750</a:t>
                      </a:r>
                    </a:p>
                  </a:txBody>
                  <a:tcPr marL="91439" marR="91439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750 - 1500</a:t>
                      </a:r>
                    </a:p>
                  </a:txBody>
                  <a:tcPr marL="91439" marR="91439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1FF7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1500 - 2000</a:t>
                      </a:r>
                    </a:p>
                  </a:txBody>
                  <a:tcPr marL="91439" marR="91439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&gt; 2000</a:t>
                      </a:r>
                    </a:p>
                  </a:txBody>
                  <a:tcPr marL="91439" marR="91439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5108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Кръвозагуба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(%)</a:t>
                      </a:r>
                    </a:p>
                  </a:txBody>
                  <a:tcPr marL="91439" marR="91439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&gt; 15%</a:t>
                      </a:r>
                    </a:p>
                  </a:txBody>
                  <a:tcPr marL="91439" marR="91439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15 - 30%</a:t>
                      </a:r>
                    </a:p>
                  </a:txBody>
                  <a:tcPr marL="91439" marR="91439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1FF7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30 - 40%</a:t>
                      </a:r>
                    </a:p>
                  </a:txBody>
                  <a:tcPr marL="91439" marR="91439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&gt; 40%</a:t>
                      </a:r>
                    </a:p>
                  </a:txBody>
                  <a:tcPr marL="91439" marR="91439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5088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Сърдечна честота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&lt; 100</a:t>
                      </a:r>
                    </a:p>
                  </a:txBody>
                  <a:tcPr marL="91439" marR="91439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&gt; 100</a:t>
                      </a:r>
                    </a:p>
                  </a:txBody>
                  <a:tcPr marL="91439" marR="91439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1FF7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&gt; 120</a:t>
                      </a:r>
                    </a:p>
                  </a:txBody>
                  <a:tcPr marL="91439" marR="91439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&gt; 140</a:t>
                      </a:r>
                    </a:p>
                  </a:txBody>
                  <a:tcPr marL="91439" marR="91439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5088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АКНалягане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Нормално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Нормално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1FF7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 Alternative" pitchFamily="49" charset="2"/>
                        </a:rPr>
                        <a:t>↓</a:t>
                      </a:r>
                    </a:p>
                  </a:txBody>
                  <a:tcPr marL="91439" marR="91439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  <a:sym typeface="Arial Alternative" pitchFamily="49" charset="2"/>
                        </a:rPr>
                        <a:t>↓</a:t>
                      </a:r>
                    </a:p>
                  </a:txBody>
                  <a:tcPr marL="91439" marR="91439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5088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Пулсово налягане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Нормално или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  <a:sym typeface="Arial Alternative" pitchFamily="49" charset="2"/>
                        </a:rPr>
                        <a:t>↑</a:t>
                      </a:r>
                    </a:p>
                  </a:txBody>
                  <a:tcPr marL="91439" marR="91439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 Alternative" pitchFamily="49" charset="2"/>
                        </a:rPr>
                        <a:t>Понижено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  <a:sym typeface="Arial Alternative" pitchFamily="49" charset="2"/>
                      </a:endParaRPr>
                    </a:p>
                  </a:txBody>
                  <a:tcPr marL="91439" marR="91439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1FF7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 Alternative" pitchFamily="49" charset="2"/>
                        </a:rPr>
                        <a:t>Понижено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  <a:sym typeface="Arial Alternative" pitchFamily="49" charset="2"/>
                      </a:endParaRPr>
                    </a:p>
                  </a:txBody>
                  <a:tcPr marL="91439" marR="91439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  <a:sym typeface="Arial Alternative" pitchFamily="49" charset="2"/>
                        </a:rPr>
                        <a:t>Понижено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  <a:sym typeface="Arial Alternative" pitchFamily="49" charset="2"/>
                      </a:endParaRPr>
                    </a:p>
                  </a:txBody>
                  <a:tcPr marL="91439" marR="91439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4262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Ортостаза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Липсва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Минимална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1FF7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Изявена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Изявена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3860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Капилярен пулс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Нормално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Забавен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1FF7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Забавен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Забавен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4234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Дихателна честота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14 – 20</a:t>
                      </a:r>
                    </a:p>
                  </a:txBody>
                  <a:tcPr marL="91439" marR="91439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 – 30</a:t>
                      </a:r>
                    </a:p>
                  </a:txBody>
                  <a:tcPr marL="91439" marR="91439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1FF7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 – 40</a:t>
                      </a:r>
                    </a:p>
                  </a:txBody>
                  <a:tcPr marL="91439" marR="91439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&gt; 34</a:t>
                      </a:r>
                    </a:p>
                  </a:txBody>
                  <a:tcPr marL="91439" marR="91439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5088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Диуреза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(ml/h)</a:t>
                      </a:r>
                    </a:p>
                  </a:txBody>
                  <a:tcPr marL="91439" marR="91439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&gt; 30</a:t>
                      </a:r>
                    </a:p>
                  </a:txBody>
                  <a:tcPr marL="91439" marR="91439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 – 30</a:t>
                      </a:r>
                    </a:p>
                  </a:txBody>
                  <a:tcPr marL="91439" marR="91439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1FF7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 – 15</a:t>
                      </a:r>
                    </a:p>
                  </a:txBody>
                  <a:tcPr marL="91439" marR="91439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&lt; 5</a:t>
                      </a:r>
                    </a:p>
                  </a:txBody>
                  <a:tcPr marL="91439" marR="91439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4645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ЦНС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Неспокоен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Неспокоен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1FF7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Объркан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Объркан/Летаргия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4444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СИ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(l/min)</a:t>
                      </a:r>
                    </a:p>
                  </a:txBody>
                  <a:tcPr marL="91439" marR="91439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  <a:sym typeface="Arial Alternative" pitchFamily="49" charset="2"/>
                        </a:rPr>
                        <a:t>↓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sym typeface="Arial Alternative" pitchFamily="49" charset="2"/>
                        </a:rPr>
                        <a:t>0-10%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 Alternative" pitchFamily="49" charset="2"/>
                        </a:rPr>
                        <a:t>↓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Arial Alternative" pitchFamily="49" charset="2"/>
                        </a:rPr>
                        <a:t> 20-50%</a:t>
                      </a:r>
                    </a:p>
                  </a:txBody>
                  <a:tcPr marL="91439" marR="91439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1FF7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 Alternative" pitchFamily="49" charset="2"/>
                        </a:rPr>
                        <a:t>↓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Arial Alternative" pitchFamily="49" charset="2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50-75%</a:t>
                      </a:r>
                    </a:p>
                  </a:txBody>
                  <a:tcPr marL="91439" marR="91439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  <a:sym typeface="Arial Alternative" pitchFamily="49" charset="2"/>
                        </a:rPr>
                        <a:t>↓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sym typeface="Arial Alternative" pitchFamily="49" charset="2"/>
                        </a:rPr>
                        <a:t> &gt;75%</a:t>
                      </a:r>
                    </a:p>
                  </a:txBody>
                  <a:tcPr marL="91439" marR="91439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4536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 </a:t>
                      </a:r>
                      <a:r>
                        <a:rPr kumimoji="0" 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mmol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/l</a:t>
                      </a:r>
                      <a:r>
                        <a:rPr kumimoji="0" 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 </a:t>
                      </a:r>
                      <a:r>
                        <a:rPr kumimoji="0" 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до -2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до -6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Arial Alternative" pitchFamily="49" charset="2"/>
                      </a:endParaRPr>
                    </a:p>
                  </a:txBody>
                  <a:tcPr marL="91439" marR="91439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1FF7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-6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до -10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-10 и по-малко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5282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Кръвопреливане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Проследете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Arial Alternative" pitchFamily="49" charset="2"/>
                        </a:rPr>
                        <a:t>Възможно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Arial Alternative" pitchFamily="49" charset="2"/>
                      </a:endParaRPr>
                    </a:p>
                  </a:txBody>
                  <a:tcPr marL="91439" marR="91439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1FF7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Да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sym typeface="Arial Alternative" pitchFamily="49" charset="2"/>
                        </a:rPr>
                        <a:t>Масивно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sym typeface="Arial Alternative" pitchFamily="49" charset="2"/>
                      </a:endParaRPr>
                    </a:p>
                  </a:txBody>
                  <a:tcPr marL="91439" marR="91439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3568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Препоръка </a:t>
            </a:r>
            <a:r>
              <a:rPr lang="en-US" dirty="0"/>
              <a:t>5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/>
              <a:t>Спешни манипулации</a:t>
            </a:r>
          </a:p>
          <a:p>
            <a:pPr algn="just"/>
            <a:r>
              <a:rPr lang="ru-RU" dirty="0" smtClean="0"/>
              <a:t>Препоръчваме </a:t>
            </a:r>
            <a:r>
              <a:rPr lang="ru-RU" dirty="0"/>
              <a:t>пациентите с очевиден източник на </a:t>
            </a:r>
            <a:r>
              <a:rPr lang="ru-RU" dirty="0" smtClean="0"/>
              <a:t>кървене, както </a:t>
            </a:r>
            <a:r>
              <a:rPr lang="ru-RU" dirty="0"/>
              <a:t>и </a:t>
            </a:r>
            <a:r>
              <a:rPr lang="ru-RU" dirty="0" smtClean="0"/>
              <a:t>тези, които са с </a:t>
            </a:r>
            <a:r>
              <a:rPr lang="ru-RU" dirty="0"/>
              <a:t>хеморагичен шок </a:t>
            </a:r>
            <a:r>
              <a:rPr lang="ru-RU" dirty="0" smtClean="0"/>
              <a:t>и </a:t>
            </a:r>
            <a:r>
              <a:rPr lang="ru-RU" dirty="0"/>
              <a:t>предполагаем източник на кървене, да се подлагат на незабавна </a:t>
            </a:r>
            <a:r>
              <a:rPr lang="ru-RU" dirty="0" smtClean="0"/>
              <a:t>оперативна процедура </a:t>
            </a:r>
            <a:r>
              <a:rPr lang="ru-RU" dirty="0"/>
              <a:t>за контрол на кървенето. (Степен 1С)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25183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Препоръка </a:t>
            </a:r>
            <a:r>
              <a:rPr lang="en-US" dirty="0" smtClean="0"/>
              <a:t>6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Препоръчваме </a:t>
            </a:r>
            <a:r>
              <a:rPr lang="ru-RU" dirty="0" smtClean="0"/>
              <a:t>пациентите </a:t>
            </a:r>
            <a:r>
              <a:rPr lang="ru-RU" dirty="0"/>
              <a:t>без </a:t>
            </a:r>
            <a:r>
              <a:rPr lang="ru-RU" dirty="0" smtClean="0"/>
              <a:t>необходимост от оперативна интервенция за </a:t>
            </a:r>
            <a:r>
              <a:rPr lang="ru-RU" dirty="0"/>
              <a:t>незабавен контрол на кървенето и неидентифициран източник на кървене да се подлагат на незабавно допълнително </a:t>
            </a:r>
            <a:r>
              <a:rPr lang="ru-RU" dirty="0" smtClean="0"/>
              <a:t>изследване и проследяване. </a:t>
            </a:r>
            <a:r>
              <a:rPr lang="ru-RU" dirty="0"/>
              <a:t>(Степен 1С)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73673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Препоръка </a:t>
            </a:r>
            <a:r>
              <a:rPr lang="en-US" dirty="0"/>
              <a:t>7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Препоръчваме използването на </a:t>
            </a:r>
            <a:r>
              <a:rPr lang="ru-RU" dirty="0" smtClean="0"/>
              <a:t>насочена </a:t>
            </a:r>
            <a:r>
              <a:rPr lang="ru-RU" dirty="0"/>
              <a:t>оценка с </a:t>
            </a:r>
            <a:r>
              <a:rPr lang="ru-RU" dirty="0" smtClean="0"/>
              <a:t>ехографско изследване </a:t>
            </a:r>
            <a:r>
              <a:rPr lang="ru-RU" dirty="0"/>
              <a:t>при травма (FAST) </a:t>
            </a:r>
            <a:r>
              <a:rPr lang="ru-RU" dirty="0" smtClean="0"/>
              <a:t>за </a:t>
            </a:r>
            <a:r>
              <a:rPr lang="ru-RU" dirty="0"/>
              <a:t>откриване на свободна течност </a:t>
            </a:r>
            <a:r>
              <a:rPr lang="ru-RU" dirty="0" smtClean="0"/>
              <a:t>в телесните кухини при </a:t>
            </a:r>
            <a:r>
              <a:rPr lang="ru-RU" dirty="0"/>
              <a:t>пациенти с травма на торса. (Степен 1С</a:t>
            </a:r>
            <a:r>
              <a:rPr lang="ru-RU" dirty="0" smtClean="0"/>
              <a:t>)</a:t>
            </a:r>
          </a:p>
          <a:p>
            <a:pPr algn="just"/>
            <a:r>
              <a:rPr lang="ru-RU" dirty="0"/>
              <a:t>Препоръчваме ранно </a:t>
            </a:r>
            <a:r>
              <a:rPr lang="ru-RU" dirty="0" smtClean="0"/>
              <a:t>образно изследване, </a:t>
            </a:r>
            <a:r>
              <a:rPr lang="ru-RU" dirty="0"/>
              <a:t>използвайки </a:t>
            </a:r>
            <a:r>
              <a:rPr lang="ru-RU" dirty="0" smtClean="0"/>
              <a:t>контрастна КТ </a:t>
            </a:r>
            <a:r>
              <a:rPr lang="ru-RU" dirty="0"/>
              <a:t>на цялото тяло (WBCT) за откриване и идентифициране на </a:t>
            </a:r>
            <a:r>
              <a:rPr lang="ru-RU" dirty="0" smtClean="0"/>
              <a:t>вида </a:t>
            </a:r>
            <a:r>
              <a:rPr lang="ru-RU" dirty="0"/>
              <a:t>нараняване и </a:t>
            </a:r>
            <a:r>
              <a:rPr lang="ru-RU" dirty="0" smtClean="0"/>
              <a:t>потенциален </a:t>
            </a:r>
            <a:r>
              <a:rPr lang="ru-RU" dirty="0"/>
              <a:t>източник на кървене. (Степен </a:t>
            </a:r>
            <a:r>
              <a:rPr lang="ru-RU" dirty="0" smtClean="0"/>
              <a:t>1В)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140213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Препоръка </a:t>
            </a:r>
            <a:r>
              <a:rPr lang="en-US" dirty="0" smtClean="0"/>
              <a:t>8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Препоръчваме </a:t>
            </a:r>
            <a:r>
              <a:rPr lang="ru-RU" dirty="0" smtClean="0"/>
              <a:t>ниск</a:t>
            </a:r>
            <a:r>
              <a:rPr lang="bg-BG" dirty="0" smtClean="0"/>
              <a:t>ия</a:t>
            </a:r>
            <a:r>
              <a:rPr lang="ru-RU" dirty="0" smtClean="0"/>
              <a:t> </a:t>
            </a:r>
            <a:r>
              <a:rPr lang="ru-RU" dirty="0"/>
              <a:t>първоначален Х</a:t>
            </a:r>
            <a:r>
              <a:rPr lang="ru-RU" dirty="0" smtClean="0"/>
              <a:t>емоглобин </a:t>
            </a:r>
            <a:r>
              <a:rPr lang="ru-RU" dirty="0"/>
              <a:t>да се счита за показател за тежко кървене, свързано с коагулопатия</a:t>
            </a:r>
            <a:r>
              <a:rPr lang="ru-RU" dirty="0" smtClean="0"/>
              <a:t>. (</a:t>
            </a:r>
            <a:r>
              <a:rPr lang="ru-RU" dirty="0"/>
              <a:t>Степен </a:t>
            </a:r>
            <a:r>
              <a:rPr lang="ru-RU" dirty="0" smtClean="0"/>
              <a:t>1В)</a:t>
            </a:r>
            <a:endParaRPr lang="ru-RU" dirty="0"/>
          </a:p>
          <a:p>
            <a:pPr algn="just"/>
            <a:r>
              <a:rPr lang="ru-RU" dirty="0" smtClean="0"/>
              <a:t>Препоръчваме </a:t>
            </a:r>
            <a:r>
              <a:rPr lang="ru-RU" dirty="0"/>
              <a:t>използването на многократни измервания на </a:t>
            </a:r>
            <a:r>
              <a:rPr lang="ru-RU" dirty="0" smtClean="0"/>
              <a:t>Хемоглобина като </a:t>
            </a:r>
            <a:r>
              <a:rPr lang="ru-RU" dirty="0"/>
              <a:t>лабораторен маркер за кървене, тъй като първоначалната </a:t>
            </a:r>
            <a:r>
              <a:rPr lang="ru-RU" dirty="0" smtClean="0"/>
              <a:t>му стойност в </a:t>
            </a:r>
            <a:r>
              <a:rPr lang="ru-RU" dirty="0"/>
              <a:t>нормалните граници може да маскира кървенето. (Степен </a:t>
            </a:r>
            <a:r>
              <a:rPr lang="ru-RU" dirty="0" smtClean="0"/>
              <a:t>1В)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455835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Препоръка </a:t>
            </a:r>
            <a:r>
              <a:rPr lang="bg-BG" dirty="0"/>
              <a:t>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Препоръчваме измерванията на </a:t>
            </a:r>
            <a:r>
              <a:rPr lang="ru-RU" dirty="0" smtClean="0"/>
              <a:t>Серумния </a:t>
            </a:r>
            <a:r>
              <a:rPr lang="ru-RU" dirty="0"/>
              <a:t>Л</a:t>
            </a:r>
            <a:r>
              <a:rPr lang="ru-RU" dirty="0" smtClean="0"/>
              <a:t>актат и/или Дефицита на основи (В</a:t>
            </a:r>
            <a:r>
              <a:rPr lang="en-US" dirty="0"/>
              <a:t>D</a:t>
            </a:r>
            <a:r>
              <a:rPr lang="ru-RU" dirty="0" smtClean="0"/>
              <a:t>) </a:t>
            </a:r>
            <a:r>
              <a:rPr lang="ru-RU" dirty="0"/>
              <a:t>като чувствителен тест за оценка и </a:t>
            </a:r>
            <a:r>
              <a:rPr lang="bg-BG" dirty="0" smtClean="0"/>
              <a:t>про</a:t>
            </a:r>
            <a:r>
              <a:rPr lang="ru-RU" dirty="0" smtClean="0"/>
              <a:t>следяване </a:t>
            </a:r>
            <a:r>
              <a:rPr lang="ru-RU" dirty="0"/>
              <a:t>на степента на кървене и шок. (Степен </a:t>
            </a:r>
            <a:r>
              <a:rPr lang="ru-RU" dirty="0" smtClean="0"/>
              <a:t>1В)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15218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Препоръка 10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Препоръчваме рутинната практика да включва ранното и многократно проследяване на хемостазата, като се използва или комбинирано традиционно лабораторно определяне </a:t>
            </a:r>
            <a:r>
              <a:rPr lang="ru-RU" dirty="0" smtClean="0"/>
              <a:t>на Протромбиновото </a:t>
            </a:r>
            <a:r>
              <a:rPr lang="ru-RU" dirty="0"/>
              <a:t>време (PT), брой на </a:t>
            </a:r>
            <a:r>
              <a:rPr lang="ru-RU" dirty="0" smtClean="0"/>
              <a:t>Тромбоцитите </a:t>
            </a:r>
            <a:r>
              <a:rPr lang="ru-RU" dirty="0"/>
              <a:t>и нивото на Ф</a:t>
            </a:r>
            <a:r>
              <a:rPr lang="ru-RU" dirty="0" smtClean="0"/>
              <a:t>ибриногена, и/или PT/(</a:t>
            </a:r>
            <a:r>
              <a:rPr lang="ru-RU" dirty="0"/>
              <a:t>INR) </a:t>
            </a:r>
            <a:r>
              <a:rPr lang="ru-RU" dirty="0" smtClean="0"/>
              <a:t>и/или вискозоеластичен </a:t>
            </a:r>
            <a:r>
              <a:rPr lang="ru-RU" dirty="0"/>
              <a:t>метод (VEM). (Степен 1С</a:t>
            </a:r>
            <a:r>
              <a:rPr lang="ru-RU" dirty="0" smtClean="0"/>
              <a:t>)</a:t>
            </a:r>
          </a:p>
          <a:p>
            <a:pPr algn="just"/>
            <a:r>
              <a:rPr lang="ru-RU" dirty="0"/>
              <a:t>Препоръчваме </a:t>
            </a:r>
            <a:r>
              <a:rPr lang="ru-RU" dirty="0" smtClean="0"/>
              <a:t>целенасочен лабораторен </a:t>
            </a:r>
            <a:r>
              <a:rPr lang="ru-RU" dirty="0"/>
              <a:t>скрининг на </a:t>
            </a:r>
            <a:r>
              <a:rPr lang="ru-RU" dirty="0" smtClean="0"/>
              <a:t>пациенти със съчетана травма, </a:t>
            </a:r>
            <a:r>
              <a:rPr lang="ru-RU" dirty="0"/>
              <a:t>лекувани или </a:t>
            </a:r>
            <a:r>
              <a:rPr lang="ru-RU" dirty="0" smtClean="0"/>
              <a:t>подозирани</a:t>
            </a:r>
            <a:r>
              <a:rPr lang="ru-RU" dirty="0"/>
              <a:t>, че са лекувани с антикоагуланти. (Степен 1С)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725978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Препоръка 11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Предлагаме </a:t>
            </a:r>
            <a:r>
              <a:rPr lang="ru-RU" dirty="0" smtClean="0"/>
              <a:t>проследяването на тромбоцитните </a:t>
            </a:r>
            <a:r>
              <a:rPr lang="ru-RU" dirty="0"/>
              <a:t>функции като допълнение към стандартния лабораторен </a:t>
            </a:r>
            <a:r>
              <a:rPr lang="ru-RU" dirty="0" smtClean="0"/>
              <a:t>и/или </a:t>
            </a:r>
            <a:r>
              <a:rPr lang="ru-RU" dirty="0"/>
              <a:t>коагулационен </a:t>
            </a:r>
            <a:r>
              <a:rPr lang="ru-RU" dirty="0" smtClean="0"/>
              <a:t>мониторинг при </a:t>
            </a:r>
            <a:r>
              <a:rPr lang="ru-RU" dirty="0"/>
              <a:t>пациенти със съмнение за дисфункция на тромбоцитите. (Степен </a:t>
            </a:r>
            <a:r>
              <a:rPr lang="ru-RU" dirty="0" smtClean="0"/>
              <a:t>2С)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4177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За коагулопатията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340768"/>
            <a:ext cx="7632700" cy="4895850"/>
          </a:xfrm>
        </p:spPr>
        <p:txBody>
          <a:bodyPr/>
          <a:lstStyle/>
          <a:p>
            <a:pPr algn="just"/>
            <a:r>
              <a:rPr lang="ru-RU" dirty="0"/>
              <a:t>Неконтролираното посттравматично кървене все още е основната причина за потенциално предотвратима смърт </a:t>
            </a:r>
            <a:r>
              <a:rPr lang="ru-RU" dirty="0" smtClean="0"/>
              <a:t>при пациентите със съчетана травма.</a:t>
            </a:r>
          </a:p>
          <a:p>
            <a:pPr algn="just"/>
            <a:r>
              <a:rPr lang="ru-RU" dirty="0" smtClean="0"/>
              <a:t>При една </a:t>
            </a:r>
            <a:r>
              <a:rPr lang="ru-RU" dirty="0"/>
              <a:t>трета от всички пациенти с </a:t>
            </a:r>
            <a:r>
              <a:rPr lang="ru-RU" dirty="0" smtClean="0"/>
              <a:t>травма с масивно кървене се установяват признаци </a:t>
            </a:r>
            <a:r>
              <a:rPr lang="ru-RU" dirty="0"/>
              <a:t>на </a:t>
            </a:r>
            <a:r>
              <a:rPr lang="ru-RU" dirty="0" smtClean="0"/>
              <a:t>коагулопатия. Тази ранна коагулопатия, </a:t>
            </a:r>
            <a:r>
              <a:rPr lang="ru-RU" dirty="0"/>
              <a:t>наскоро бе призната за многофакторно основно състояние, което се получава </a:t>
            </a:r>
            <a:r>
              <a:rPr lang="ru-RU" dirty="0" smtClean="0"/>
              <a:t>като </a:t>
            </a:r>
            <a:r>
              <a:rPr lang="ru-RU" dirty="0"/>
              <a:t>резултат на </a:t>
            </a:r>
            <a:r>
              <a:rPr lang="ru-RU" dirty="0" smtClean="0"/>
              <a:t>комбинация</a:t>
            </a:r>
            <a:r>
              <a:rPr lang="bg-BG" dirty="0" smtClean="0"/>
              <a:t>та</a:t>
            </a:r>
            <a:r>
              <a:rPr lang="ru-RU" dirty="0" smtClean="0"/>
              <a:t> </a:t>
            </a:r>
            <a:r>
              <a:rPr lang="ru-RU" dirty="0"/>
              <a:t>от </a:t>
            </a:r>
            <a:r>
              <a:rPr lang="ru-RU" dirty="0" smtClean="0"/>
              <a:t>хеморагичен шок, </a:t>
            </a:r>
            <a:r>
              <a:rPr lang="ru-RU" dirty="0"/>
              <a:t>тъканномодулинова регулация, свързана с </a:t>
            </a:r>
            <a:r>
              <a:rPr lang="ru-RU" dirty="0" smtClean="0"/>
              <a:t>нараняването, </a:t>
            </a:r>
            <a:r>
              <a:rPr lang="ru-RU" dirty="0"/>
              <a:t>генериране </a:t>
            </a:r>
            <a:r>
              <a:rPr lang="ru-RU" dirty="0" smtClean="0"/>
              <a:t>на комплекс тромбин-тромбомодулин и </a:t>
            </a:r>
            <a:r>
              <a:rPr lang="ru-RU" dirty="0"/>
              <a:t>активиране на антикоагуланти и фибринолитични </a:t>
            </a:r>
            <a:r>
              <a:rPr lang="ru-RU" dirty="0" smtClean="0"/>
              <a:t>пътища.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5992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Препоръка 12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/>
              <a:t>Тъканна оксигенация</a:t>
            </a:r>
            <a:endParaRPr lang="ru-RU" dirty="0"/>
          </a:p>
          <a:p>
            <a:pPr algn="just"/>
            <a:r>
              <a:rPr lang="ru-RU" dirty="0" smtClean="0"/>
              <a:t>Препоръчваме </a:t>
            </a:r>
            <a:r>
              <a:rPr lang="ru-RU" dirty="0"/>
              <a:t>пермисивна хипотония с прицелно </a:t>
            </a:r>
            <a:r>
              <a:rPr lang="ru-RU" dirty="0" smtClean="0"/>
              <a:t>Систолно Артериално Кръвно Налягане </a:t>
            </a:r>
            <a:r>
              <a:rPr lang="ru-RU" dirty="0"/>
              <a:t>80–90 </a:t>
            </a:r>
            <a:r>
              <a:rPr lang="tr-TR" dirty="0"/>
              <a:t>mmHg </a:t>
            </a:r>
            <a:r>
              <a:rPr lang="tr-TR" dirty="0" smtClean="0"/>
              <a:t>(</a:t>
            </a:r>
            <a:r>
              <a:rPr lang="bg-BG" dirty="0" smtClean="0"/>
              <a:t>С</a:t>
            </a:r>
            <a:r>
              <a:rPr lang="ru-RU" dirty="0" smtClean="0"/>
              <a:t>редно Артериално Кръвно Налягане </a:t>
            </a:r>
            <a:r>
              <a:rPr lang="ru-RU" dirty="0"/>
              <a:t>50–60 </a:t>
            </a:r>
            <a:r>
              <a:rPr lang="tr-TR" dirty="0"/>
              <a:t>mmHg), </a:t>
            </a:r>
            <a:r>
              <a:rPr lang="ru-RU" dirty="0"/>
              <a:t>докато голямото кървене не бъде спряно в началната фаза след </a:t>
            </a:r>
            <a:r>
              <a:rPr lang="ru-RU" dirty="0" smtClean="0"/>
              <a:t>съчетана травма при липса на </a:t>
            </a:r>
            <a:r>
              <a:rPr lang="ru-RU" dirty="0"/>
              <a:t>мозъчно увреждане. (Степен 1С)</a:t>
            </a:r>
          </a:p>
          <a:p>
            <a:pPr algn="just"/>
            <a:r>
              <a:rPr lang="ru-RU" dirty="0" smtClean="0"/>
              <a:t>При </a:t>
            </a:r>
            <a:r>
              <a:rPr lang="ru-RU" dirty="0"/>
              <a:t>пациенти с тежка </a:t>
            </a:r>
            <a:r>
              <a:rPr lang="ru-RU" dirty="0" smtClean="0"/>
              <a:t>ЧМТ</a:t>
            </a:r>
            <a:r>
              <a:rPr lang="tr-TR" dirty="0" smtClean="0"/>
              <a:t> </a:t>
            </a:r>
            <a:r>
              <a:rPr lang="tr-TR" dirty="0"/>
              <a:t>(</a:t>
            </a:r>
            <a:r>
              <a:rPr lang="tr-TR" dirty="0" smtClean="0"/>
              <a:t>GCS≤8)</a:t>
            </a:r>
            <a:r>
              <a:rPr lang="bg-BG" dirty="0" smtClean="0"/>
              <a:t>,</a:t>
            </a:r>
            <a:r>
              <a:rPr lang="tr-TR" dirty="0" smtClean="0"/>
              <a:t> </a:t>
            </a:r>
            <a:r>
              <a:rPr lang="ru-RU" dirty="0"/>
              <a:t>препоръчваме да се поддържа средно артериално налягане ≥ 80 </a:t>
            </a:r>
            <a:r>
              <a:rPr lang="tr-TR" dirty="0"/>
              <a:t>mmHg. (</a:t>
            </a:r>
            <a:r>
              <a:rPr lang="ru-RU" dirty="0"/>
              <a:t>Степен 1С</a:t>
            </a:r>
            <a:r>
              <a:rPr lang="ru-RU" dirty="0" smtClean="0"/>
              <a:t>)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69351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Препоръка 13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Препоръчваме да </a:t>
            </a:r>
            <a:r>
              <a:rPr lang="ru-RU" dirty="0" smtClean="0"/>
              <a:t>се използва </a:t>
            </a:r>
            <a:r>
              <a:rPr lang="ru-RU" dirty="0"/>
              <a:t>стратегия за </a:t>
            </a:r>
            <a:r>
              <a:rPr lang="ru-RU" dirty="0" smtClean="0"/>
              <a:t>рестриктивно (ограничено) заместване </a:t>
            </a:r>
            <a:r>
              <a:rPr lang="ru-RU" dirty="0"/>
              <a:t>на </a:t>
            </a:r>
            <a:r>
              <a:rPr lang="ru-RU" dirty="0" smtClean="0"/>
              <a:t>обема на циркулиращите течности </a:t>
            </a:r>
            <a:r>
              <a:rPr lang="ru-RU" dirty="0"/>
              <a:t>за постигане на целево </a:t>
            </a:r>
            <a:r>
              <a:rPr lang="ru-RU" dirty="0" smtClean="0"/>
              <a:t>артериално кръвно </a:t>
            </a:r>
            <a:r>
              <a:rPr lang="ru-RU" dirty="0"/>
              <a:t>налягане, докато кървенето </a:t>
            </a:r>
            <a:r>
              <a:rPr lang="ru-RU" dirty="0" smtClean="0"/>
              <a:t>бъде </a:t>
            </a:r>
            <a:r>
              <a:rPr lang="ru-RU" dirty="0"/>
              <a:t>контролирано. (Степен </a:t>
            </a:r>
            <a:r>
              <a:rPr lang="ru-RU" dirty="0" smtClean="0"/>
              <a:t>1В)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02680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Препоръка 14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При наличие на животозастрашаваща </a:t>
            </a:r>
            <a:r>
              <a:rPr lang="ru-RU" dirty="0" smtClean="0"/>
              <a:t>хипотония, </a:t>
            </a:r>
            <a:r>
              <a:rPr lang="ru-RU" dirty="0"/>
              <a:t>препоръчваме приложение на </a:t>
            </a:r>
            <a:r>
              <a:rPr lang="ru-RU" dirty="0" smtClean="0"/>
              <a:t>вазоконстриктори </a:t>
            </a:r>
            <a:r>
              <a:rPr lang="ru-RU" dirty="0"/>
              <a:t>в допълнение към </a:t>
            </a:r>
            <a:r>
              <a:rPr lang="ru-RU" dirty="0" smtClean="0"/>
              <a:t>инфузионните разтвори </a:t>
            </a:r>
            <a:r>
              <a:rPr lang="ru-RU" dirty="0"/>
              <a:t>за поддържане на целевото артериално </a:t>
            </a:r>
            <a:r>
              <a:rPr lang="ru-RU" dirty="0" smtClean="0"/>
              <a:t>кръвно налягане</a:t>
            </a:r>
            <a:r>
              <a:rPr lang="ru-RU" dirty="0"/>
              <a:t>. (Степен 1С)</a:t>
            </a:r>
          </a:p>
          <a:p>
            <a:pPr algn="just"/>
            <a:r>
              <a:rPr lang="ru-RU" dirty="0" smtClean="0"/>
              <a:t>Препоръчваме </a:t>
            </a:r>
            <a:r>
              <a:rPr lang="ru-RU" dirty="0"/>
              <a:t>инфузия на инотропно средство при наличие на миокардна дисфункция. (Степен 1С)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7539746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Препоръка 15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При пациент</a:t>
            </a:r>
            <a:r>
              <a:rPr lang="bg-BG" dirty="0"/>
              <a:t>и</a:t>
            </a:r>
            <a:r>
              <a:rPr lang="ru-RU" dirty="0" smtClean="0"/>
              <a:t> </a:t>
            </a:r>
            <a:r>
              <a:rPr lang="ru-RU" dirty="0"/>
              <a:t>с </a:t>
            </a:r>
            <a:r>
              <a:rPr lang="ru-RU" dirty="0" smtClean="0"/>
              <a:t>хипотензия, като </a:t>
            </a:r>
            <a:r>
              <a:rPr lang="ru-RU" dirty="0"/>
              <a:t>резултат на </a:t>
            </a:r>
            <a:r>
              <a:rPr lang="ru-RU" dirty="0" smtClean="0"/>
              <a:t>кървене, препоръчваме </a:t>
            </a:r>
            <a:r>
              <a:rPr lang="ru-RU" dirty="0" smtClean="0"/>
              <a:t>инфузионно лечение с </a:t>
            </a:r>
            <a:r>
              <a:rPr lang="ru-RU" dirty="0" smtClean="0"/>
              <a:t>изотонични </a:t>
            </a:r>
            <a:r>
              <a:rPr lang="ru-RU" dirty="0"/>
              <a:t>кристалоидни </a:t>
            </a:r>
            <a:r>
              <a:rPr lang="ru-RU" dirty="0" smtClean="0"/>
              <a:t>разтвори. </a:t>
            </a:r>
            <a:r>
              <a:rPr lang="ru-RU" dirty="0"/>
              <a:t>(Степен 1А)</a:t>
            </a:r>
          </a:p>
          <a:p>
            <a:pPr algn="just"/>
            <a:r>
              <a:rPr lang="ru-RU" dirty="0" smtClean="0"/>
              <a:t>Препоръчваме </a:t>
            </a:r>
            <a:r>
              <a:rPr lang="ru-RU" dirty="0"/>
              <a:t>използването на балансирани електролитни разтвори и избягване на солеви разтвори. (Степен </a:t>
            </a:r>
            <a:r>
              <a:rPr lang="ru-RU" dirty="0" smtClean="0"/>
              <a:t>1В)</a:t>
            </a:r>
            <a:endParaRPr lang="ru-RU" dirty="0"/>
          </a:p>
          <a:p>
            <a:pPr algn="just"/>
            <a:r>
              <a:rPr lang="ru-RU" dirty="0" smtClean="0"/>
              <a:t>Препоръчваме да се избягват хипотонични </a:t>
            </a:r>
            <a:r>
              <a:rPr lang="ru-RU" dirty="0"/>
              <a:t>разтвори </a:t>
            </a:r>
            <a:r>
              <a:rPr lang="ru-RU" dirty="0" smtClean="0"/>
              <a:t>като </a:t>
            </a:r>
            <a:r>
              <a:rPr lang="en-US" dirty="0" smtClean="0"/>
              <a:t>Ringer Lactate </a:t>
            </a:r>
            <a:r>
              <a:rPr lang="ru-RU" dirty="0" smtClean="0"/>
              <a:t>при </a:t>
            </a:r>
            <a:r>
              <a:rPr lang="ru-RU" dirty="0"/>
              <a:t>пациенти с тежка </a:t>
            </a:r>
            <a:r>
              <a:rPr lang="bg-BG" dirty="0" smtClean="0"/>
              <a:t>черепно-мозъчна травма</a:t>
            </a:r>
            <a:r>
              <a:rPr lang="ru-RU" dirty="0" smtClean="0"/>
              <a:t>. </a:t>
            </a:r>
            <a:r>
              <a:rPr lang="ru-RU" dirty="0"/>
              <a:t>(Степен </a:t>
            </a:r>
            <a:r>
              <a:rPr lang="ru-RU" dirty="0" smtClean="0"/>
              <a:t>1В)</a:t>
            </a:r>
            <a:endParaRPr lang="ru-RU" dirty="0"/>
          </a:p>
          <a:p>
            <a:pPr algn="just"/>
            <a:r>
              <a:rPr lang="ru-RU" dirty="0" smtClean="0"/>
              <a:t>Препоръчваме </a:t>
            </a:r>
            <a:r>
              <a:rPr lang="ru-RU" dirty="0"/>
              <a:t>употребата на </a:t>
            </a:r>
            <a:r>
              <a:rPr lang="ru-RU" dirty="0" smtClean="0"/>
              <a:t>колоидни разтвори </a:t>
            </a:r>
            <a:r>
              <a:rPr lang="ru-RU" dirty="0"/>
              <a:t>да бъде ограничена поради неблагоприятните ефекти върху хемостазата. (Степен 1С)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9852570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Препоръка 16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При съпътстваща анемия и необходимост от провеждане на заместително кръвопреливане, препоръчваме </a:t>
            </a:r>
            <a:r>
              <a:rPr lang="ru-RU" dirty="0" smtClean="0"/>
              <a:t>поддържането на целеви стойности на Хемоглобина в границите </a:t>
            </a:r>
            <a:r>
              <a:rPr lang="ru-RU" dirty="0" smtClean="0"/>
              <a:t>на</a:t>
            </a:r>
            <a:r>
              <a:rPr lang="ru-RU" dirty="0" smtClean="0"/>
              <a:t> </a:t>
            </a:r>
            <a:r>
              <a:rPr lang="ru-RU" dirty="0"/>
              <a:t>70 до 90 </a:t>
            </a:r>
            <a:r>
              <a:rPr lang="ru-RU" dirty="0" smtClean="0"/>
              <a:t>g/</a:t>
            </a:r>
            <a:r>
              <a:rPr lang="en-US" dirty="0" smtClean="0"/>
              <a:t>l</a:t>
            </a:r>
            <a:r>
              <a:rPr lang="ru-RU" dirty="0"/>
              <a:t>. </a:t>
            </a:r>
            <a:r>
              <a:rPr lang="ru-RU" dirty="0" smtClean="0"/>
              <a:t>(</a:t>
            </a:r>
            <a:r>
              <a:rPr lang="ru-RU" dirty="0"/>
              <a:t>Степен 1С)</a:t>
            </a:r>
            <a:endParaRPr lang="bg-BG" dirty="0"/>
          </a:p>
          <a:p>
            <a:pPr algn="just"/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6898586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Препоръка 1</a:t>
            </a:r>
            <a:r>
              <a:rPr lang="en-US" dirty="0" smtClean="0"/>
              <a:t>7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З</a:t>
            </a:r>
            <a:r>
              <a:rPr lang="ru-RU" dirty="0" smtClean="0"/>
              <a:t>а </a:t>
            </a:r>
            <a:r>
              <a:rPr lang="ru-RU" dirty="0"/>
              <a:t>да се оптимизира </a:t>
            </a:r>
            <a:r>
              <a:rPr lang="ru-RU" dirty="0" smtClean="0"/>
              <a:t>кръвосъсирването, ние </a:t>
            </a:r>
            <a:r>
              <a:rPr lang="ru-RU" dirty="0"/>
              <a:t>препоръчваме ранно прилагане на мерки за намаляване на топлинните загуби и затопляне на хипотермичния пациент </a:t>
            </a:r>
            <a:r>
              <a:rPr lang="ru-RU" dirty="0" smtClean="0"/>
              <a:t>с цел </a:t>
            </a:r>
            <a:r>
              <a:rPr lang="ru-RU" dirty="0"/>
              <a:t>постигане и поддържане на </a:t>
            </a:r>
            <a:r>
              <a:rPr lang="ru-RU" dirty="0" smtClean="0"/>
              <a:t>нормотермия</a:t>
            </a:r>
            <a:r>
              <a:rPr lang="ru-RU" dirty="0"/>
              <a:t>. (Степен 1С)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1992035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Препоръка 1</a:t>
            </a:r>
            <a:r>
              <a:rPr lang="bg-BG" dirty="0"/>
              <a:t>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341438"/>
            <a:ext cx="8208590" cy="4895850"/>
          </a:xfrm>
        </p:spPr>
        <p:txBody>
          <a:bodyPr/>
          <a:lstStyle/>
          <a:p>
            <a:pPr algn="just"/>
            <a:r>
              <a:rPr lang="ru-RU" dirty="0"/>
              <a:t>Препоръчваме </a:t>
            </a:r>
            <a:r>
              <a:rPr lang="ru-RU" dirty="0" smtClean="0"/>
              <a:t>оперативен контрол на уврежданията </a:t>
            </a:r>
            <a:r>
              <a:rPr lang="ru-RU" dirty="0" smtClean="0"/>
              <a:t>при </a:t>
            </a:r>
            <a:r>
              <a:rPr lang="ru-RU" dirty="0" smtClean="0"/>
              <a:t>пациенти </a:t>
            </a:r>
            <a:r>
              <a:rPr lang="ru-RU" dirty="0" smtClean="0"/>
              <a:t>с тежка съчетана травма, тежък хеморагичен шок и признаци </a:t>
            </a:r>
            <a:r>
              <a:rPr lang="ru-RU" dirty="0"/>
              <a:t>на продължаващо кървене и </a:t>
            </a:r>
            <a:r>
              <a:rPr lang="ru-RU" dirty="0" smtClean="0"/>
              <a:t>нарушено кръвосъсирване. </a:t>
            </a:r>
            <a:r>
              <a:rPr lang="ru-RU" dirty="0"/>
              <a:t>(Степен </a:t>
            </a:r>
            <a:r>
              <a:rPr lang="ru-RU" dirty="0" smtClean="0"/>
              <a:t>1В)</a:t>
            </a:r>
            <a:endParaRPr lang="ru-RU" dirty="0"/>
          </a:p>
          <a:p>
            <a:pPr algn="just"/>
            <a:r>
              <a:rPr lang="ru-RU" dirty="0" smtClean="0"/>
              <a:t>Други </a:t>
            </a:r>
            <a:r>
              <a:rPr lang="ru-RU" dirty="0"/>
              <a:t>фактори, </a:t>
            </a:r>
            <a:r>
              <a:rPr lang="ru-RU" dirty="0" smtClean="0"/>
              <a:t>налагащи спешна </a:t>
            </a:r>
            <a:r>
              <a:rPr lang="ru-RU" dirty="0" smtClean="0"/>
              <a:t>операция </a:t>
            </a:r>
            <a:r>
              <a:rPr lang="ru-RU" dirty="0"/>
              <a:t>са </a:t>
            </a:r>
            <a:r>
              <a:rPr lang="ru-RU" dirty="0" smtClean="0"/>
              <a:t>хипотермията, ацидозата, анатомично недостъпно голямо </a:t>
            </a:r>
            <a:r>
              <a:rPr lang="ru-RU" dirty="0"/>
              <a:t>нараняване, необходимост от продължителни процедури или съпътстващо голямо нараняване извън корема. (Степен 1С)</a:t>
            </a:r>
          </a:p>
          <a:p>
            <a:pPr algn="just"/>
            <a:r>
              <a:rPr lang="ru-RU" dirty="0" smtClean="0"/>
              <a:t>При </a:t>
            </a:r>
            <a:r>
              <a:rPr lang="ru-RU" dirty="0"/>
              <a:t>липса на някой от горните </a:t>
            </a:r>
            <a:r>
              <a:rPr lang="ru-RU" dirty="0" smtClean="0"/>
              <a:t>фактори при </a:t>
            </a:r>
            <a:r>
              <a:rPr lang="ru-RU" dirty="0" smtClean="0"/>
              <a:t>пациенти </a:t>
            </a:r>
            <a:r>
              <a:rPr lang="ru-RU" dirty="0" smtClean="0"/>
              <a:t>със стабилна хемодинамика, </a:t>
            </a:r>
            <a:r>
              <a:rPr lang="ru-RU" dirty="0"/>
              <a:t>препоръчваме първично окончателно хирургично </a:t>
            </a:r>
            <a:r>
              <a:rPr lang="ru-RU" dirty="0" smtClean="0"/>
              <a:t>лечение. (Степен </a:t>
            </a:r>
            <a:r>
              <a:rPr lang="ru-RU" dirty="0"/>
              <a:t>1С)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6048048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Препоръка 19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Препоръчваме пациентите с </a:t>
            </a:r>
            <a:r>
              <a:rPr lang="ru-RU" dirty="0" smtClean="0"/>
              <a:t>нарушение на целостта </a:t>
            </a:r>
            <a:r>
              <a:rPr lang="ru-RU" dirty="0"/>
              <a:t>на тазовия пръстен при хеморагичен шок да претърпят незабавно затваряне и стабилизиране на тазовия пръстен. (Степен </a:t>
            </a:r>
            <a:r>
              <a:rPr lang="ru-RU" dirty="0" smtClean="0"/>
              <a:t>1В)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3165610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Препоръка 20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Препоръчваме </a:t>
            </a:r>
            <a:r>
              <a:rPr lang="ru-RU" dirty="0" smtClean="0"/>
              <a:t>при пациентите </a:t>
            </a:r>
            <a:r>
              <a:rPr lang="ru-RU" dirty="0"/>
              <a:t>с продължаваща хемодинамична нестабилност, </a:t>
            </a:r>
            <a:r>
              <a:rPr lang="ru-RU" dirty="0" smtClean="0"/>
              <a:t>при проведена </a:t>
            </a:r>
            <a:r>
              <a:rPr lang="ru-RU" dirty="0"/>
              <a:t>адекватната стабилизация на тазовия пръстен, </a:t>
            </a:r>
            <a:r>
              <a:rPr lang="ru-RU" dirty="0" smtClean="0"/>
              <a:t>ранен </a:t>
            </a:r>
            <a:r>
              <a:rPr lang="ru-RU" dirty="0"/>
              <a:t>хирургичен контрол на кървенето </a:t>
            </a:r>
            <a:r>
              <a:rPr lang="ru-RU" dirty="0" smtClean="0"/>
              <a:t>и/или </a:t>
            </a:r>
            <a:r>
              <a:rPr lang="ru-RU" dirty="0"/>
              <a:t>пре-перитонеална </a:t>
            </a:r>
            <a:r>
              <a:rPr lang="ru-RU" dirty="0" smtClean="0"/>
              <a:t>пакетиране (РРР) и/или </a:t>
            </a:r>
            <a:r>
              <a:rPr lang="ru-RU" dirty="0"/>
              <a:t>ангиографска емболизация. (Степен </a:t>
            </a:r>
            <a:r>
              <a:rPr lang="ru-RU" dirty="0" smtClean="0"/>
              <a:t>1В)</a:t>
            </a:r>
            <a:endParaRPr lang="ru-RU" dirty="0"/>
          </a:p>
          <a:p>
            <a:pPr algn="just"/>
            <a:r>
              <a:rPr lang="ru-RU" dirty="0" smtClean="0"/>
              <a:t>Предлагаме </a:t>
            </a:r>
            <a:r>
              <a:rPr lang="ru-RU" dirty="0"/>
              <a:t>използването на аортна балонна оклузия да се разглежда само при екстремни обстоятелства при пациенти с фрактура на таза, за да се спечели време, докато могат да бъдат приложени подходящи мерки за контрол на кървенето. (Степен </a:t>
            </a:r>
            <a:r>
              <a:rPr lang="ru-RU" dirty="0" smtClean="0"/>
              <a:t>2С)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53152208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Препоръка 21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Препоръчваме използването на локални </a:t>
            </a:r>
            <a:r>
              <a:rPr lang="ru-RU" dirty="0" smtClean="0"/>
              <a:t>кръвоспиращи </a:t>
            </a:r>
            <a:r>
              <a:rPr lang="ru-RU" dirty="0"/>
              <a:t>средства в комбинация с други хирургични мерки или с </a:t>
            </a:r>
            <a:r>
              <a:rPr lang="ru-RU" dirty="0" smtClean="0"/>
              <a:t>пакетиране </a:t>
            </a:r>
            <a:r>
              <a:rPr lang="ru-RU" dirty="0"/>
              <a:t>при венозни или умерени артериални кръвоизливи, свързани с паренхимни наранявания. (Степен </a:t>
            </a:r>
            <a:r>
              <a:rPr lang="ru-RU" dirty="0" smtClean="0"/>
              <a:t>1В)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022588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own Arrow 13"/>
          <p:cNvSpPr/>
          <p:nvPr/>
        </p:nvSpPr>
        <p:spPr>
          <a:xfrm>
            <a:off x="3610354" y="878686"/>
            <a:ext cx="1428853" cy="5862682"/>
          </a:xfrm>
          <a:prstGeom prst="downArrow">
            <a:avLst>
              <a:gd name="adj1" fmla="val 50000"/>
              <a:gd name="adj2" fmla="val 356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3" name="TextBox 12"/>
          <p:cNvSpPr txBox="1"/>
          <p:nvPr/>
        </p:nvSpPr>
        <p:spPr>
          <a:xfrm>
            <a:off x="2692153" y="5589240"/>
            <a:ext cx="3265253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none" rtlCol="0" anchor="ctr" anchorCtr="0">
            <a:spAutoFit/>
          </a:bodyPr>
          <a:lstStyle/>
          <a:p>
            <a:r>
              <a:rPr lang="bg-BG" dirty="0" smtClean="0"/>
              <a:t>ТЪКАННА ХИПОПЕРФУЗИЯ</a:t>
            </a:r>
            <a:endParaRPr lang="bg-BG" dirty="0"/>
          </a:p>
        </p:txBody>
      </p:sp>
      <p:sp>
        <p:nvSpPr>
          <p:cNvPr id="9" name="TextBox 8"/>
          <p:cNvSpPr txBox="1"/>
          <p:nvPr/>
        </p:nvSpPr>
        <p:spPr>
          <a:xfrm>
            <a:off x="3610354" y="3022794"/>
            <a:ext cx="1428853" cy="461665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none" rtlCol="0" anchor="ctr" anchorCtr="0">
            <a:spAutoFit/>
          </a:bodyPr>
          <a:lstStyle/>
          <a:p>
            <a:r>
              <a:rPr lang="bg-BG" sz="2400" dirty="0" smtClean="0">
                <a:solidFill>
                  <a:schemeClr val="bg1"/>
                </a:solidFill>
              </a:rPr>
              <a:t>ТРАВМА</a:t>
            </a:r>
            <a:endParaRPr lang="bg-BG" sz="2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0770" y="2483604"/>
            <a:ext cx="3348994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none" rtlCol="0" anchor="ctr" anchorCtr="0">
            <a:spAutoFit/>
          </a:bodyPr>
          <a:lstStyle/>
          <a:p>
            <a:r>
              <a:rPr lang="bg-BG" dirty="0" smtClean="0"/>
              <a:t>ПРИЕМАНИ МЕДИКАМЕНТИ</a:t>
            </a:r>
            <a:endParaRPr lang="bg-BG" dirty="0"/>
          </a:p>
        </p:txBody>
      </p:sp>
      <p:sp>
        <p:nvSpPr>
          <p:cNvPr id="4" name="TextBox 3"/>
          <p:cNvSpPr txBox="1"/>
          <p:nvPr/>
        </p:nvSpPr>
        <p:spPr>
          <a:xfrm>
            <a:off x="2405995" y="324688"/>
            <a:ext cx="3914409" cy="36933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bg-BG" dirty="0" smtClean="0"/>
              <a:t>ПРЕДШЕСТВАЩО СЪСТОЯНИЕ</a:t>
            </a:r>
            <a:endParaRPr lang="bg-BG" dirty="0"/>
          </a:p>
        </p:txBody>
      </p:sp>
      <p:sp>
        <p:nvSpPr>
          <p:cNvPr id="5" name="TextBox 4"/>
          <p:cNvSpPr txBox="1"/>
          <p:nvPr/>
        </p:nvSpPr>
        <p:spPr>
          <a:xfrm>
            <a:off x="2642203" y="1362040"/>
            <a:ext cx="1066318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none" rtlCol="0" anchor="ctr" anchorCtr="0">
            <a:spAutoFit/>
          </a:bodyPr>
          <a:lstStyle/>
          <a:p>
            <a:pPr algn="ctr"/>
            <a:r>
              <a:rPr lang="bg-BG" dirty="0" smtClean="0"/>
              <a:t>Възраст</a:t>
            </a:r>
            <a:endParaRPr lang="bg-BG" dirty="0"/>
          </a:p>
        </p:txBody>
      </p:sp>
      <p:sp>
        <p:nvSpPr>
          <p:cNvPr id="6" name="TextBox 5"/>
          <p:cNvSpPr txBox="1"/>
          <p:nvPr/>
        </p:nvSpPr>
        <p:spPr>
          <a:xfrm>
            <a:off x="4971078" y="1362040"/>
            <a:ext cx="3487878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none" rtlCol="0" anchor="ctr" anchorCtr="0">
            <a:spAutoFit/>
          </a:bodyPr>
          <a:lstStyle/>
          <a:p>
            <a:pPr algn="ctr"/>
            <a:r>
              <a:rPr lang="bg-BG" dirty="0" smtClean="0"/>
              <a:t>Генетична предразположеност</a:t>
            </a:r>
            <a:endParaRPr lang="bg-BG" dirty="0"/>
          </a:p>
        </p:txBody>
      </p:sp>
      <p:sp>
        <p:nvSpPr>
          <p:cNvPr id="7" name="TextBox 6"/>
          <p:cNvSpPr txBox="1"/>
          <p:nvPr/>
        </p:nvSpPr>
        <p:spPr>
          <a:xfrm>
            <a:off x="2267742" y="1916832"/>
            <a:ext cx="3914409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bg-BG" dirty="0" smtClean="0"/>
              <a:t>СЪПЪТСТВАЩИ ЗАБОЛЯВАНИЯ</a:t>
            </a:r>
            <a:endParaRPr lang="bg-BG" dirty="0"/>
          </a:p>
        </p:txBody>
      </p:sp>
      <p:sp>
        <p:nvSpPr>
          <p:cNvPr id="10" name="TextBox 9"/>
          <p:cNvSpPr txBox="1"/>
          <p:nvPr/>
        </p:nvSpPr>
        <p:spPr>
          <a:xfrm>
            <a:off x="2866637" y="3645024"/>
            <a:ext cx="2993127" cy="369332"/>
          </a:xfrm>
          <a:prstGeom prst="rect">
            <a:avLst/>
          </a:prstGeom>
          <a:solidFill>
            <a:srgbClr val="00BC00"/>
          </a:solidFill>
          <a:ln>
            <a:solidFill>
              <a:schemeClr val="tx1"/>
            </a:solidFill>
          </a:ln>
        </p:spPr>
        <p:txBody>
          <a:bodyPr wrap="none" rtlCol="0" anchor="ctr" anchorCtr="0">
            <a:spAutoFit/>
          </a:bodyPr>
          <a:lstStyle/>
          <a:p>
            <a:r>
              <a:rPr lang="bg-BG" dirty="0" smtClean="0"/>
              <a:t>ТЪКАННИ УВРЕЖДАНИЯ</a:t>
            </a:r>
            <a:endParaRPr lang="bg-BG" dirty="0"/>
          </a:p>
        </p:txBody>
      </p:sp>
      <p:sp>
        <p:nvSpPr>
          <p:cNvPr id="11" name="TextBox 10"/>
          <p:cNvSpPr txBox="1"/>
          <p:nvPr/>
        </p:nvSpPr>
        <p:spPr>
          <a:xfrm>
            <a:off x="3527287" y="4147878"/>
            <a:ext cx="1651414" cy="461665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none" rtlCol="0" anchor="ctr" anchorCtr="0">
            <a:spAutoFit/>
          </a:bodyPr>
          <a:lstStyle>
            <a:defPPr>
              <a:defRPr lang="ru-RU"/>
            </a:defPPr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bg-BG" dirty="0"/>
              <a:t>КЪРВЕНЕ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600535" y="4771197"/>
            <a:ext cx="1438671" cy="584775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>
            <a:defPPr>
              <a:defRPr lang="ru-RU"/>
            </a:defPPr>
            <a:lvl1pPr>
              <a:defRPr sz="2400">
                <a:solidFill>
                  <a:schemeClr val="bg1"/>
                </a:solidFill>
              </a:defRPr>
            </a:lvl1pPr>
          </a:lstStyle>
          <a:p>
            <a:pPr algn="ctr"/>
            <a:r>
              <a:rPr lang="bg-BG" sz="3200" b="1" dirty="0"/>
              <a:t>ШОК</a:t>
            </a:r>
          </a:p>
        </p:txBody>
      </p:sp>
    </p:spTree>
    <p:extLst>
      <p:ext uri="{BB962C8B-B14F-4D97-AF65-F5344CB8AC3E}">
        <p14:creationId xmlns:p14="http://schemas.microsoft.com/office/powerpoint/2010/main" val="163173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Препоръка 22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/>
              <a:t>Начално поведение при кървене и коагулопатия</a:t>
            </a:r>
          </a:p>
          <a:p>
            <a:pPr marL="0" indent="0" algn="just">
              <a:buNone/>
            </a:pPr>
            <a:r>
              <a:rPr lang="ru-RU" dirty="0" smtClean="0"/>
              <a:t>Антифибринолитици</a:t>
            </a:r>
            <a:endParaRPr lang="ru-RU" dirty="0" smtClean="0"/>
          </a:p>
          <a:p>
            <a:pPr algn="just"/>
            <a:r>
              <a:rPr lang="ru-RU" dirty="0" smtClean="0"/>
              <a:t>Препоръчваме </a:t>
            </a:r>
            <a:r>
              <a:rPr lang="ru-RU" dirty="0" smtClean="0"/>
              <a:t>приложение на TXA при пациенти </a:t>
            </a:r>
            <a:r>
              <a:rPr lang="ru-RU" dirty="0"/>
              <a:t>с травма, </a:t>
            </a:r>
            <a:r>
              <a:rPr lang="ru-RU" dirty="0" smtClean="0"/>
              <a:t>които кървят </a:t>
            </a:r>
            <a:r>
              <a:rPr lang="ru-RU" dirty="0"/>
              <a:t>или </a:t>
            </a:r>
            <a:r>
              <a:rPr lang="ru-RU" dirty="0" smtClean="0"/>
              <a:t>съществува </a:t>
            </a:r>
            <a:r>
              <a:rPr lang="ru-RU" dirty="0"/>
              <a:t>риск от значителен кръвоизлив възможно </a:t>
            </a:r>
            <a:r>
              <a:rPr lang="ru-RU" dirty="0" smtClean="0"/>
              <a:t>най-скоро до </a:t>
            </a:r>
            <a:r>
              <a:rPr lang="ru-RU" dirty="0"/>
              <a:t>3 </a:t>
            </a:r>
            <a:r>
              <a:rPr lang="ru-RU" dirty="0" smtClean="0"/>
              <a:t>час </a:t>
            </a:r>
            <a:r>
              <a:rPr lang="ru-RU" dirty="0"/>
              <a:t>след </a:t>
            </a:r>
            <a:r>
              <a:rPr lang="ru-RU" dirty="0" smtClean="0"/>
              <a:t>нараняването </a:t>
            </a:r>
            <a:r>
              <a:rPr lang="ru-RU" dirty="0"/>
              <a:t>при </a:t>
            </a:r>
            <a:r>
              <a:rPr lang="ru-RU" dirty="0" smtClean="0"/>
              <a:t>начална </a:t>
            </a:r>
            <a:r>
              <a:rPr lang="ru-RU" dirty="0"/>
              <a:t>доза от 1 g, инфузирана </a:t>
            </a:r>
            <a:r>
              <a:rPr lang="ru-RU" dirty="0" smtClean="0"/>
              <a:t>за </a:t>
            </a:r>
            <a:r>
              <a:rPr lang="ru-RU" dirty="0"/>
              <a:t>10 минути, последвана от </a:t>
            </a:r>
            <a:r>
              <a:rPr lang="ru-RU" dirty="0" smtClean="0"/>
              <a:t>венозна </a:t>
            </a:r>
            <a:r>
              <a:rPr lang="ru-RU" dirty="0"/>
              <a:t>инфузия </a:t>
            </a:r>
            <a:r>
              <a:rPr lang="ru-RU" dirty="0" smtClean="0"/>
              <a:t>на </a:t>
            </a:r>
            <a:r>
              <a:rPr lang="ru-RU" dirty="0"/>
              <a:t>1 g за 8 h. (Степен 1А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679104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Препоръка 22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Препоръчваме </a:t>
            </a:r>
            <a:r>
              <a:rPr lang="ru-RU" dirty="0" smtClean="0"/>
              <a:t>протоколите </a:t>
            </a:r>
            <a:r>
              <a:rPr lang="ru-RU" dirty="0"/>
              <a:t>за лечение на пациенти с кървене да </a:t>
            </a:r>
            <a:r>
              <a:rPr lang="ru-RU" dirty="0" smtClean="0"/>
              <a:t>включват </a:t>
            </a:r>
            <a:r>
              <a:rPr lang="ru-RU" dirty="0"/>
              <a:t>прилагането на </a:t>
            </a:r>
            <a:r>
              <a:rPr lang="ru-RU" dirty="0" smtClean="0"/>
              <a:t>TXA още по </a:t>
            </a:r>
            <a:r>
              <a:rPr lang="ru-RU" dirty="0" smtClean="0"/>
              <a:t>време на транспорта </a:t>
            </a:r>
            <a:r>
              <a:rPr lang="ru-RU" dirty="0"/>
              <a:t>към болницата. (Степен 1С)</a:t>
            </a:r>
          </a:p>
          <a:p>
            <a:pPr algn="just"/>
            <a:r>
              <a:rPr lang="ru-RU" dirty="0" smtClean="0"/>
              <a:t>Препоръчваме </a:t>
            </a:r>
            <a:r>
              <a:rPr lang="ru-RU" dirty="0"/>
              <a:t>прилагането на TXA </a:t>
            </a:r>
            <a:r>
              <a:rPr lang="ru-RU" dirty="0" smtClean="0"/>
              <a:t>преди</a:t>
            </a:r>
            <a:r>
              <a:rPr lang="bg-BG" dirty="0" smtClean="0"/>
              <a:t> да са известни </a:t>
            </a:r>
            <a:r>
              <a:rPr lang="ru-RU" dirty="0" smtClean="0"/>
              <a:t>резултатите </a:t>
            </a:r>
            <a:r>
              <a:rPr lang="ru-RU" dirty="0"/>
              <a:t>от </a:t>
            </a:r>
            <a:r>
              <a:rPr lang="ru-RU" dirty="0" smtClean="0"/>
              <a:t>изследването на </a:t>
            </a:r>
            <a:r>
              <a:rPr lang="en-US" dirty="0" smtClean="0"/>
              <a:t>VEM</a:t>
            </a:r>
            <a:r>
              <a:rPr lang="ru-RU" dirty="0" smtClean="0"/>
              <a:t>. </a:t>
            </a:r>
            <a:r>
              <a:rPr lang="ru-RU" dirty="0"/>
              <a:t>(Степен </a:t>
            </a:r>
            <a:r>
              <a:rPr lang="ru-RU" dirty="0" smtClean="0"/>
              <a:t>1В)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63485416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Препоръка 23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Препоръчваме </a:t>
            </a:r>
            <a:r>
              <a:rPr lang="ru-RU" dirty="0" smtClean="0"/>
              <a:t>лабораторното проследяване на нарушенията в кръвосъсирването и терапевтичното коригиране на отклоненията </a:t>
            </a:r>
            <a:r>
              <a:rPr lang="ru-RU" dirty="0"/>
              <a:t>да започнат </a:t>
            </a:r>
            <a:r>
              <a:rPr lang="ru-RU" dirty="0" smtClean="0"/>
              <a:t>незабавно </a:t>
            </a:r>
            <a:r>
              <a:rPr lang="ru-RU" dirty="0"/>
              <a:t>след </a:t>
            </a:r>
            <a:r>
              <a:rPr lang="ru-RU" dirty="0" smtClean="0"/>
              <a:t>приемане </a:t>
            </a:r>
            <a:r>
              <a:rPr lang="ru-RU" dirty="0"/>
              <a:t>в </a:t>
            </a:r>
            <a:r>
              <a:rPr lang="ru-RU" dirty="0" smtClean="0"/>
              <a:t>болницата. </a:t>
            </a:r>
            <a:r>
              <a:rPr lang="ru-RU" dirty="0"/>
              <a:t>(Степен </a:t>
            </a:r>
            <a:r>
              <a:rPr lang="ru-RU" dirty="0" smtClean="0"/>
              <a:t>1В)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47674813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Препоръка 24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/>
              <a:t>Първоначално поведение при нарушения в коагулацията</a:t>
            </a:r>
            <a:endParaRPr lang="ru-RU" dirty="0"/>
          </a:p>
          <a:p>
            <a:pPr marL="0" indent="0" algn="just">
              <a:buNone/>
            </a:pPr>
            <a:r>
              <a:rPr lang="ru-RU" dirty="0" smtClean="0"/>
              <a:t>При първоначалното лечение на пациенти с </a:t>
            </a:r>
            <a:r>
              <a:rPr lang="ru-RU" dirty="0"/>
              <a:t>очакван масивен кръвоизлив, препоръчваме </a:t>
            </a:r>
            <a:r>
              <a:rPr lang="ru-RU" dirty="0" smtClean="0"/>
              <a:t>една </a:t>
            </a:r>
            <a:r>
              <a:rPr lang="ru-RU" dirty="0"/>
              <a:t>от двете следващи стратегии:</a:t>
            </a:r>
          </a:p>
          <a:p>
            <a:pPr algn="just"/>
            <a:r>
              <a:rPr lang="ru-RU" dirty="0" smtClean="0"/>
              <a:t>Трансфузия на Прясно Замразена Плазма (ПЗП) </a:t>
            </a:r>
            <a:r>
              <a:rPr lang="ru-RU" dirty="0"/>
              <a:t>или инактивиран от патоген </a:t>
            </a:r>
            <a:r>
              <a:rPr lang="ru-RU" dirty="0" smtClean="0"/>
              <a:t>ПЗП в </a:t>
            </a:r>
            <a:r>
              <a:rPr lang="ru-RU" dirty="0"/>
              <a:t>съотношение </a:t>
            </a:r>
            <a:r>
              <a:rPr lang="ru-RU" dirty="0" smtClean="0"/>
              <a:t>ПЗП/Еритроцитен концентрат (ЕК) от </a:t>
            </a:r>
            <a:r>
              <a:rPr lang="ru-RU" dirty="0"/>
              <a:t>поне </a:t>
            </a:r>
            <a:r>
              <a:rPr lang="ru-RU" dirty="0" smtClean="0"/>
              <a:t>1/2 в зависимост от необходимостта. </a:t>
            </a:r>
            <a:r>
              <a:rPr lang="ru-RU" dirty="0"/>
              <a:t>(Степен 1С)</a:t>
            </a:r>
          </a:p>
          <a:p>
            <a:pPr algn="just"/>
            <a:r>
              <a:rPr lang="ru-RU" dirty="0" smtClean="0"/>
              <a:t>Трансфузиране на Фибриногенен </a:t>
            </a:r>
            <a:r>
              <a:rPr lang="ru-RU" dirty="0"/>
              <a:t>концентрат </a:t>
            </a:r>
            <a:r>
              <a:rPr lang="ru-RU" dirty="0" smtClean="0"/>
              <a:t>и Еритроцитен концентрат. </a:t>
            </a:r>
            <a:r>
              <a:rPr lang="ru-RU" dirty="0"/>
              <a:t>(Степен </a:t>
            </a:r>
            <a:r>
              <a:rPr lang="ru-RU" dirty="0" smtClean="0"/>
              <a:t>1С)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13855068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Препоръка 25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341438"/>
            <a:ext cx="7776542" cy="4895850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По-нататъшно </a:t>
            </a:r>
            <a:r>
              <a:rPr lang="ru-RU" dirty="0"/>
              <a:t>целенасочено </a:t>
            </a:r>
            <a:r>
              <a:rPr lang="ru-RU" dirty="0" smtClean="0"/>
              <a:t>поведение при нарушения в кръвосъсирването</a:t>
            </a:r>
            <a:endParaRPr lang="ru-RU" dirty="0"/>
          </a:p>
          <a:p>
            <a:pPr algn="just"/>
            <a:r>
              <a:rPr lang="ru-RU" dirty="0" smtClean="0"/>
              <a:t>Лечението да продължи, като включва целенасочена стратегия, основана на резултатите на </a:t>
            </a:r>
            <a:r>
              <a:rPr lang="ru-RU" dirty="0"/>
              <a:t>стандартните </a:t>
            </a:r>
            <a:r>
              <a:rPr lang="ru-RU" dirty="0" smtClean="0"/>
              <a:t>лабораторни стойности </a:t>
            </a:r>
            <a:r>
              <a:rPr lang="ru-RU" dirty="0"/>
              <a:t>на </a:t>
            </a:r>
            <a:r>
              <a:rPr lang="ru-RU" dirty="0" smtClean="0"/>
              <a:t>коагулацията и/или VEM</a:t>
            </a:r>
            <a:r>
              <a:rPr lang="ru-RU" dirty="0"/>
              <a:t>. (Степен </a:t>
            </a:r>
            <a:r>
              <a:rPr lang="ru-RU" dirty="0" smtClean="0"/>
              <a:t>1В)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9933024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Препоръка 26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При използването на стратегия</a:t>
            </a:r>
            <a:r>
              <a:rPr lang="ru-RU" dirty="0"/>
              <a:t>, </a:t>
            </a:r>
            <a:r>
              <a:rPr lang="ru-RU" dirty="0" smtClean="0"/>
              <a:t>основана на приложение на ПЗП, препоръчваме тя се води </a:t>
            </a:r>
            <a:r>
              <a:rPr lang="ru-RU" dirty="0"/>
              <a:t>от </a:t>
            </a:r>
            <a:r>
              <a:rPr lang="ru-RU" dirty="0" smtClean="0"/>
              <a:t>стандартните лабораторни параметри (</a:t>
            </a:r>
            <a:r>
              <a:rPr lang="ru-RU" dirty="0"/>
              <a:t>PT </a:t>
            </a:r>
            <a:r>
              <a:rPr lang="ru-RU" dirty="0" smtClean="0"/>
              <a:t>и/или </a:t>
            </a:r>
            <a:r>
              <a:rPr lang="ru-RU" dirty="0"/>
              <a:t>APTT&gt; 1,5 пъти </a:t>
            </a:r>
            <a:r>
              <a:rPr lang="ru-RU" dirty="0" smtClean="0"/>
              <a:t>от нормалните и/или</a:t>
            </a:r>
            <a:r>
              <a:rPr lang="en-US" dirty="0" smtClean="0"/>
              <a:t> VEM </a:t>
            </a:r>
            <a:r>
              <a:rPr lang="bg-BG" dirty="0" smtClean="0"/>
              <a:t>доказателства за дефицит на коагулационните фактори</a:t>
            </a:r>
            <a:r>
              <a:rPr lang="en-US" dirty="0" smtClean="0"/>
              <a:t>.</a:t>
            </a:r>
            <a:r>
              <a:rPr lang="ru-RU" dirty="0" smtClean="0"/>
              <a:t> (</a:t>
            </a:r>
            <a:r>
              <a:rPr lang="ru-RU" dirty="0"/>
              <a:t>Степен 1С)</a:t>
            </a:r>
          </a:p>
          <a:p>
            <a:pPr algn="just"/>
            <a:r>
              <a:rPr lang="ru-RU" dirty="0"/>
              <a:t>Препоръчваме да се избягва трансфузия на </a:t>
            </a:r>
            <a:r>
              <a:rPr lang="ru-RU" dirty="0" smtClean="0"/>
              <a:t>ПЗП </a:t>
            </a:r>
            <a:r>
              <a:rPr lang="ru-RU" dirty="0"/>
              <a:t>при </a:t>
            </a:r>
            <a:r>
              <a:rPr lang="ru-RU" dirty="0" smtClean="0"/>
              <a:t>пациенти без </a:t>
            </a:r>
            <a:r>
              <a:rPr lang="ru-RU" dirty="0"/>
              <a:t>голямо кървене. (Степен </a:t>
            </a:r>
            <a:r>
              <a:rPr lang="ru-RU" dirty="0" smtClean="0"/>
              <a:t>1В)</a:t>
            </a:r>
            <a:endParaRPr lang="ru-RU" dirty="0"/>
          </a:p>
          <a:p>
            <a:pPr algn="just"/>
            <a:r>
              <a:rPr lang="ru-RU" dirty="0"/>
              <a:t>Препоръчваме да се избягва използването на </a:t>
            </a:r>
            <a:r>
              <a:rPr lang="ru-RU" dirty="0" smtClean="0"/>
              <a:t>ПЗП за лечение </a:t>
            </a:r>
            <a:r>
              <a:rPr lang="ru-RU" dirty="0"/>
              <a:t>на хипофибриногенемия. (Степен 1С)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56093950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Препоръка 27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При CFC стратегията, </a:t>
            </a:r>
            <a:r>
              <a:rPr lang="ru-RU" dirty="0"/>
              <a:t>препоръчваме лечение с факторни концентрати въз основа на стандартни параметри на коагулация на лабораторията </a:t>
            </a:r>
            <a:r>
              <a:rPr lang="ru-RU" dirty="0" smtClean="0"/>
              <a:t>и/ </a:t>
            </a:r>
            <a:r>
              <a:rPr lang="ru-RU" dirty="0"/>
              <a:t>или </a:t>
            </a:r>
            <a:r>
              <a:rPr lang="en-US" dirty="0" smtClean="0"/>
              <a:t>VEM </a:t>
            </a:r>
            <a:r>
              <a:rPr lang="ru-RU" dirty="0" smtClean="0"/>
              <a:t>за </a:t>
            </a:r>
            <a:r>
              <a:rPr lang="ru-RU" dirty="0" smtClean="0"/>
              <a:t>функционален</a:t>
            </a:r>
            <a:r>
              <a:rPr lang="en-US" dirty="0" smtClean="0"/>
              <a:t> </a:t>
            </a:r>
            <a:r>
              <a:rPr lang="ru-RU" dirty="0" smtClean="0"/>
              <a:t>дефицит </a:t>
            </a:r>
            <a:r>
              <a:rPr lang="ru-RU" dirty="0"/>
              <a:t>на </a:t>
            </a:r>
            <a:r>
              <a:rPr lang="ru-RU" dirty="0" smtClean="0"/>
              <a:t>коагулационен </a:t>
            </a:r>
            <a:r>
              <a:rPr lang="ru-RU" dirty="0"/>
              <a:t>фактор. (Степен 1С)</a:t>
            </a:r>
          </a:p>
          <a:p>
            <a:pPr algn="just"/>
            <a:r>
              <a:rPr lang="ru-RU" dirty="0" smtClean="0"/>
              <a:t>При </a:t>
            </a:r>
            <a:r>
              <a:rPr lang="ru-RU" dirty="0"/>
              <a:t>условие, че нивата на фибриноген са нормални, предлагаме PCC да се прилага на пациента с кървене въз основа на данни за забавено </a:t>
            </a:r>
            <a:r>
              <a:rPr lang="bg-BG" dirty="0" smtClean="0"/>
              <a:t>активиране</a:t>
            </a:r>
            <a:r>
              <a:rPr lang="ru-RU" dirty="0" smtClean="0"/>
              <a:t> </a:t>
            </a:r>
            <a:r>
              <a:rPr lang="ru-RU" dirty="0"/>
              <a:t>на </a:t>
            </a:r>
            <a:r>
              <a:rPr lang="ru-RU" dirty="0" smtClean="0"/>
              <a:t>коагулацията </a:t>
            </a:r>
            <a:r>
              <a:rPr lang="ru-RU" dirty="0"/>
              <a:t>с помощта на VEM. (Степен </a:t>
            </a:r>
            <a:r>
              <a:rPr lang="ru-RU" dirty="0" smtClean="0"/>
              <a:t>2С)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063825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Препоръка 27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341438"/>
            <a:ext cx="7920558" cy="4895850"/>
          </a:xfrm>
        </p:spPr>
        <p:txBody>
          <a:bodyPr/>
          <a:lstStyle/>
          <a:p>
            <a:pPr algn="just"/>
            <a:r>
              <a:rPr lang="ru-RU" dirty="0" smtClean="0"/>
              <a:t>Предлагаме проследяването на фактор XIII </a:t>
            </a:r>
            <a:r>
              <a:rPr lang="ru-RU" dirty="0"/>
              <a:t>да бъде включен в алгоритмите за поддържане на коагулацията и </a:t>
            </a:r>
            <a:r>
              <a:rPr lang="ru-RU" dirty="0" smtClean="0"/>
              <a:t>той да бъде допълван </a:t>
            </a:r>
            <a:r>
              <a:rPr lang="ru-RU" dirty="0"/>
              <a:t>при </a:t>
            </a:r>
            <a:r>
              <a:rPr lang="ru-RU" dirty="0" smtClean="0"/>
              <a:t>пациентите </a:t>
            </a:r>
            <a:r>
              <a:rPr lang="ru-RU" dirty="0"/>
              <a:t>с </a:t>
            </a:r>
            <a:r>
              <a:rPr lang="ru-RU" dirty="0" smtClean="0"/>
              <a:t>кървене, при което е доказан неговия функционален </a:t>
            </a:r>
            <a:r>
              <a:rPr lang="ru-RU" dirty="0"/>
              <a:t>дефицит на FXIII. (Степен </a:t>
            </a:r>
            <a:r>
              <a:rPr lang="ru-RU" dirty="0" smtClean="0"/>
              <a:t>2С)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87343470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Препоръка 28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Препоръчваме лечение с </a:t>
            </a:r>
            <a:r>
              <a:rPr lang="ru-RU" dirty="0" smtClean="0"/>
              <a:t>Фибриногенен </a:t>
            </a:r>
            <a:r>
              <a:rPr lang="ru-RU" dirty="0"/>
              <a:t>концентрат или криопреципитат, ако голямото кървене е придружено от хипофибриногенемия </a:t>
            </a:r>
            <a:r>
              <a:rPr lang="ru-RU" dirty="0" smtClean="0"/>
              <a:t>(</a:t>
            </a:r>
            <a:r>
              <a:rPr lang="en-US" dirty="0" smtClean="0"/>
              <a:t>VEM </a:t>
            </a:r>
            <a:r>
              <a:rPr lang="bg-BG" dirty="0" smtClean="0"/>
              <a:t>доказан </a:t>
            </a:r>
            <a:r>
              <a:rPr lang="ru-RU" dirty="0" smtClean="0"/>
              <a:t>функционален </a:t>
            </a:r>
            <a:r>
              <a:rPr lang="ru-RU" dirty="0"/>
              <a:t>дефицит на </a:t>
            </a:r>
            <a:r>
              <a:rPr lang="ru-RU" dirty="0" smtClean="0"/>
              <a:t>фибриногена </a:t>
            </a:r>
            <a:r>
              <a:rPr lang="ru-RU" dirty="0"/>
              <a:t>или </a:t>
            </a:r>
            <a:r>
              <a:rPr lang="ru-RU" dirty="0" smtClean="0"/>
              <a:t>пък плазмено ниво ≤ 1,5 </a:t>
            </a:r>
            <a:r>
              <a:rPr lang="ru-RU" dirty="0" smtClean="0"/>
              <a:t>g/</a:t>
            </a:r>
            <a:r>
              <a:rPr lang="en-US" dirty="0" smtClean="0"/>
              <a:t>l</a:t>
            </a:r>
            <a:r>
              <a:rPr lang="ru-RU" dirty="0" smtClean="0"/>
              <a:t>). </a:t>
            </a:r>
            <a:r>
              <a:rPr lang="ru-RU" dirty="0"/>
              <a:t>(Степен 1С)</a:t>
            </a:r>
          </a:p>
          <a:p>
            <a:pPr algn="just"/>
            <a:r>
              <a:rPr lang="ru-RU" dirty="0" smtClean="0"/>
              <a:t>Предлагаме </a:t>
            </a:r>
            <a:r>
              <a:rPr lang="ru-RU" dirty="0" smtClean="0"/>
              <a:t>първоначално добавяне на Фибриноген </a:t>
            </a:r>
            <a:r>
              <a:rPr lang="ru-RU" dirty="0"/>
              <a:t>от 3–4 g. Това е еквивалентно на 15–20 </a:t>
            </a:r>
            <a:r>
              <a:rPr lang="ru-RU" dirty="0" smtClean="0"/>
              <a:t>донорски </a:t>
            </a:r>
            <a:r>
              <a:rPr lang="ru-RU" dirty="0"/>
              <a:t>единици криопреципитат или 3–4 g фибриногенен концентрат. Повтарящите се дози трябва да се ръководят от VEM и лабораторна оценка на нивата на </a:t>
            </a:r>
            <a:r>
              <a:rPr lang="ru-RU" dirty="0" smtClean="0"/>
              <a:t>фибриногена. </a:t>
            </a:r>
            <a:r>
              <a:rPr lang="ru-RU" dirty="0"/>
              <a:t>(Степен </a:t>
            </a:r>
            <a:r>
              <a:rPr lang="ru-RU" dirty="0" smtClean="0"/>
              <a:t>2</a:t>
            </a:r>
            <a:r>
              <a:rPr lang="bg-BG" dirty="0" smtClean="0"/>
              <a:t>С</a:t>
            </a:r>
            <a:r>
              <a:rPr lang="ru-RU" dirty="0" smtClean="0"/>
              <a:t>)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88214099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Препоръка 29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Препоръчваме </a:t>
            </a:r>
            <a:r>
              <a:rPr lang="ru-RU" dirty="0"/>
              <a:t>Т</a:t>
            </a:r>
            <a:r>
              <a:rPr lang="ru-RU" dirty="0" smtClean="0"/>
              <a:t>ромбоцитна </a:t>
            </a:r>
            <a:r>
              <a:rPr lang="ru-RU" dirty="0" smtClean="0"/>
              <a:t>маса </a:t>
            </a:r>
            <a:r>
              <a:rPr lang="ru-RU" dirty="0"/>
              <a:t>да се </a:t>
            </a:r>
            <a:r>
              <a:rPr lang="ru-RU" dirty="0" smtClean="0"/>
              <a:t>прилага </a:t>
            </a:r>
            <a:r>
              <a:rPr lang="ru-RU" dirty="0" smtClean="0"/>
              <a:t>с цел </a:t>
            </a:r>
            <a:r>
              <a:rPr lang="ru-RU" dirty="0"/>
              <a:t>поддържане на броя на тромбоцитите над </a:t>
            </a:r>
            <a:r>
              <a:rPr lang="ru-RU" dirty="0" smtClean="0"/>
              <a:t>50.10</a:t>
            </a:r>
            <a:r>
              <a:rPr lang="ru-RU" baseline="30000" dirty="0" smtClean="0"/>
              <a:t>9</a:t>
            </a:r>
            <a:r>
              <a:rPr lang="ru-RU" dirty="0" smtClean="0"/>
              <a:t>/</a:t>
            </a:r>
            <a:r>
              <a:rPr lang="en-US" dirty="0" smtClean="0"/>
              <a:t>l</a:t>
            </a:r>
            <a:r>
              <a:rPr lang="ru-RU" dirty="0" smtClean="0"/>
              <a:t>. </a:t>
            </a:r>
            <a:r>
              <a:rPr lang="ru-RU" dirty="0"/>
              <a:t>(Степен 1С)</a:t>
            </a:r>
          </a:p>
          <a:p>
            <a:pPr algn="just"/>
            <a:r>
              <a:rPr lang="ru-RU" dirty="0"/>
              <a:t>Предлагаме поддържане на броя на тромбоцитите над </a:t>
            </a:r>
            <a:r>
              <a:rPr lang="ru-RU" dirty="0" smtClean="0"/>
              <a:t>100</a:t>
            </a:r>
            <a:r>
              <a:rPr lang="en-US" dirty="0" smtClean="0"/>
              <a:t>.</a:t>
            </a:r>
            <a:r>
              <a:rPr lang="ru-RU" dirty="0" smtClean="0"/>
              <a:t>10</a:t>
            </a:r>
            <a:r>
              <a:rPr lang="ru-RU" baseline="30000" dirty="0" smtClean="0"/>
              <a:t>9</a:t>
            </a:r>
            <a:r>
              <a:rPr lang="ru-RU" dirty="0" smtClean="0"/>
              <a:t>/</a:t>
            </a:r>
            <a:r>
              <a:rPr lang="en-US" dirty="0" smtClean="0"/>
              <a:t>l</a:t>
            </a:r>
            <a:r>
              <a:rPr lang="ru-RU" dirty="0" smtClean="0"/>
              <a:t> при </a:t>
            </a:r>
            <a:r>
              <a:rPr lang="ru-RU" dirty="0"/>
              <a:t>пациенти с продължаващо кървене </a:t>
            </a:r>
            <a:r>
              <a:rPr lang="ru-RU" dirty="0" smtClean="0"/>
              <a:t>и/или </a:t>
            </a:r>
            <a:r>
              <a:rPr lang="bg-BG" dirty="0" smtClean="0"/>
              <a:t>ЧМТ</a:t>
            </a:r>
            <a:r>
              <a:rPr lang="ru-RU" dirty="0" smtClean="0"/>
              <a:t>. </a:t>
            </a:r>
            <a:r>
              <a:rPr lang="ru-RU" dirty="0"/>
              <a:t>(Степен </a:t>
            </a:r>
            <a:r>
              <a:rPr lang="ru-RU" dirty="0" smtClean="0"/>
              <a:t>2С)</a:t>
            </a:r>
            <a:endParaRPr lang="ru-RU" dirty="0"/>
          </a:p>
          <a:p>
            <a:pPr algn="just"/>
            <a:r>
              <a:rPr lang="ru-RU" dirty="0"/>
              <a:t>Ако се прилага, предлагаме първоначална доза от четири до осем </a:t>
            </a:r>
            <a:r>
              <a:rPr lang="ru-RU" dirty="0"/>
              <a:t>Т</a:t>
            </a:r>
            <a:r>
              <a:rPr lang="ru-RU" dirty="0" smtClean="0"/>
              <a:t>ромбоцитни </a:t>
            </a:r>
            <a:r>
              <a:rPr lang="ru-RU" dirty="0" smtClean="0"/>
              <a:t>маси </a:t>
            </a:r>
            <a:r>
              <a:rPr lang="ru-RU" dirty="0"/>
              <a:t>или една </a:t>
            </a:r>
            <a:r>
              <a:rPr lang="ru-RU" dirty="0" smtClean="0"/>
              <a:t>аферезна </a:t>
            </a:r>
            <a:r>
              <a:rPr lang="ru-RU" dirty="0"/>
              <a:t>опаковка. (Степен </a:t>
            </a:r>
            <a:r>
              <a:rPr lang="ru-RU" dirty="0" smtClean="0"/>
              <a:t>2С)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847968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771800" y="395373"/>
            <a:ext cx="3744416" cy="2529571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000" b="1" dirty="0" smtClean="0">
                <a:solidFill>
                  <a:schemeClr val="tx1"/>
                </a:solidFill>
              </a:rPr>
              <a:t>СИСТЕМНА ЕНДОТЕЛОПАТИЯ</a:t>
            </a:r>
            <a:endParaRPr lang="bg-BG" sz="2000" b="1" dirty="0">
              <a:solidFill>
                <a:schemeClr val="tx1"/>
              </a:solidFill>
            </a:endParaRPr>
          </a:p>
        </p:txBody>
      </p:sp>
      <p:sp>
        <p:nvSpPr>
          <p:cNvPr id="14" name="Down Arrow 13"/>
          <p:cNvSpPr/>
          <p:nvPr/>
        </p:nvSpPr>
        <p:spPr>
          <a:xfrm>
            <a:off x="3961077" y="3627286"/>
            <a:ext cx="1114979" cy="2466010"/>
          </a:xfrm>
          <a:prstGeom prst="downArrow">
            <a:avLst>
              <a:gd name="adj1" fmla="val 50000"/>
              <a:gd name="adj2" fmla="val 3523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9" name="TextBox 8"/>
          <p:cNvSpPr txBox="1"/>
          <p:nvPr/>
        </p:nvSpPr>
        <p:spPr>
          <a:xfrm>
            <a:off x="201157" y="3627286"/>
            <a:ext cx="3546355" cy="830997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none" rtlCol="0" anchor="ctr" anchorCtr="0">
            <a:spAutoFit/>
          </a:bodyPr>
          <a:lstStyle/>
          <a:p>
            <a:r>
              <a:rPr lang="bg-BG" sz="2400" b="1" dirty="0" smtClean="0">
                <a:solidFill>
                  <a:schemeClr val="bg1"/>
                </a:solidFill>
              </a:rPr>
              <a:t>ФАКТОРИ СВЪРЗАНИ</a:t>
            </a:r>
          </a:p>
          <a:p>
            <a:pPr algn="ctr"/>
            <a:r>
              <a:rPr lang="bg-BG" sz="2400" b="1" dirty="0" smtClean="0">
                <a:solidFill>
                  <a:schemeClr val="bg1"/>
                </a:solidFill>
              </a:rPr>
              <a:t>С ТРАВМАТА</a:t>
            </a:r>
            <a:endParaRPr lang="bg-BG" sz="24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20597" y="3059668"/>
            <a:ext cx="2747547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none" rtlCol="0" anchor="ctr" anchorCtr="0">
            <a:spAutoFit/>
          </a:bodyPr>
          <a:lstStyle/>
          <a:p>
            <a:r>
              <a:rPr lang="bg-BG" dirty="0" smtClean="0"/>
              <a:t>ХИПЕРФИБРИНОЛИЗА</a:t>
            </a:r>
            <a:endParaRPr lang="bg-BG" dirty="0"/>
          </a:p>
        </p:txBody>
      </p:sp>
      <p:sp>
        <p:nvSpPr>
          <p:cNvPr id="4" name="TextBox 3"/>
          <p:cNvSpPr txBox="1"/>
          <p:nvPr/>
        </p:nvSpPr>
        <p:spPr>
          <a:xfrm>
            <a:off x="573290" y="395373"/>
            <a:ext cx="2664295" cy="64633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bg-BG" dirty="0" smtClean="0"/>
              <a:t>Симпатико-адренално</a:t>
            </a:r>
          </a:p>
          <a:p>
            <a:pPr algn="ctr"/>
            <a:r>
              <a:rPr lang="bg-BG" dirty="0" smtClean="0"/>
              <a:t>активиране</a:t>
            </a:r>
            <a:endParaRPr lang="bg-BG" dirty="0"/>
          </a:p>
        </p:txBody>
      </p:sp>
      <p:sp>
        <p:nvSpPr>
          <p:cNvPr id="7" name="TextBox 6"/>
          <p:cNvSpPr txBox="1"/>
          <p:nvPr/>
        </p:nvSpPr>
        <p:spPr>
          <a:xfrm>
            <a:off x="2267742" y="6309320"/>
            <a:ext cx="3914409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bg-BG" b="1" dirty="0" smtClean="0"/>
              <a:t>ТРАВМАТИЧНА КОАГУЛОПАТИЯ</a:t>
            </a:r>
            <a:endParaRPr lang="bg-BG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03493" y="4551511"/>
            <a:ext cx="2854143" cy="461665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>
            <a:defPPr>
              <a:defRPr lang="ru-RU"/>
            </a:defPPr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bg-BG" dirty="0" smtClean="0"/>
              <a:t>Загуба на фактори</a:t>
            </a:r>
            <a:endParaRPr lang="bg-BG" dirty="0"/>
          </a:p>
        </p:txBody>
      </p:sp>
      <p:sp>
        <p:nvSpPr>
          <p:cNvPr id="15" name="TextBox 14"/>
          <p:cNvSpPr txBox="1"/>
          <p:nvPr/>
        </p:nvSpPr>
        <p:spPr>
          <a:xfrm>
            <a:off x="208041" y="5127575"/>
            <a:ext cx="3753036" cy="461665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>
            <a:defPPr>
              <a:defRPr lang="ru-RU"/>
            </a:defPPr>
            <a:lvl1pPr>
              <a:defRPr sz="2400">
                <a:solidFill>
                  <a:schemeClr val="bg1"/>
                </a:solidFill>
              </a:defRPr>
            </a:lvl1pPr>
          </a:lstStyle>
          <a:p>
            <a:pPr algn="ctr" defTabSz="182563"/>
            <a:r>
              <a:rPr lang="bg-BG" dirty="0" smtClean="0"/>
              <a:t>Изчерпване на фактори</a:t>
            </a:r>
            <a:endParaRPr lang="bg-BG" dirty="0"/>
          </a:p>
        </p:txBody>
      </p:sp>
      <p:sp>
        <p:nvSpPr>
          <p:cNvPr id="16" name="TextBox 15"/>
          <p:cNvSpPr txBox="1"/>
          <p:nvPr/>
        </p:nvSpPr>
        <p:spPr>
          <a:xfrm>
            <a:off x="5555926" y="3645024"/>
            <a:ext cx="3546355" cy="830997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txBody>
          <a:bodyPr wrap="none" rtlCol="0" anchor="ctr" anchorCtr="0">
            <a:spAutoFit/>
          </a:bodyPr>
          <a:lstStyle/>
          <a:p>
            <a:r>
              <a:rPr lang="bg-BG" sz="2400" b="1" dirty="0" smtClean="0">
                <a:solidFill>
                  <a:schemeClr val="bg1"/>
                </a:solidFill>
              </a:rPr>
              <a:t>ФАКТОРИ СВЪРЗАНИ</a:t>
            </a:r>
          </a:p>
          <a:p>
            <a:pPr algn="ctr"/>
            <a:r>
              <a:rPr lang="bg-BG" sz="2400" b="1" dirty="0" smtClean="0">
                <a:solidFill>
                  <a:schemeClr val="bg1"/>
                </a:solidFill>
              </a:rPr>
              <a:t>С ЛЕЧЕНИЕТО</a:t>
            </a:r>
            <a:endParaRPr lang="bg-BG" sz="2400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239689" y="4581128"/>
            <a:ext cx="3724799" cy="461665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>
            <a:defPPr>
              <a:defRPr lang="ru-RU"/>
            </a:defPPr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bg-BG" dirty="0" smtClean="0"/>
              <a:t>Разреждане на фактори</a:t>
            </a:r>
            <a:endParaRPr lang="bg-BG" dirty="0"/>
          </a:p>
        </p:txBody>
      </p:sp>
      <p:sp>
        <p:nvSpPr>
          <p:cNvPr id="18" name="TextBox 17"/>
          <p:cNvSpPr txBox="1"/>
          <p:nvPr/>
        </p:nvSpPr>
        <p:spPr>
          <a:xfrm>
            <a:off x="6516216" y="5095308"/>
            <a:ext cx="2448272" cy="461665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>
            <a:defPPr>
              <a:defRPr lang="ru-RU"/>
            </a:defPPr>
            <a:lvl1pPr>
              <a:defRPr sz="2400">
                <a:solidFill>
                  <a:schemeClr val="bg1"/>
                </a:solidFill>
              </a:defRPr>
            </a:lvl1pPr>
          </a:lstStyle>
          <a:p>
            <a:pPr algn="ctr"/>
            <a:r>
              <a:rPr lang="bg-BG" dirty="0" smtClean="0"/>
              <a:t>Ацидоза</a:t>
            </a:r>
            <a:endParaRPr lang="bg-BG" dirty="0"/>
          </a:p>
        </p:txBody>
      </p:sp>
      <p:sp>
        <p:nvSpPr>
          <p:cNvPr id="19" name="TextBox 18"/>
          <p:cNvSpPr txBox="1"/>
          <p:nvPr/>
        </p:nvSpPr>
        <p:spPr>
          <a:xfrm>
            <a:off x="6516215" y="5631631"/>
            <a:ext cx="2448273" cy="461665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>
            <a:defPPr>
              <a:defRPr lang="ru-RU"/>
            </a:defPPr>
            <a:lvl1pPr>
              <a:defRPr sz="2400">
                <a:solidFill>
                  <a:schemeClr val="bg1"/>
                </a:solidFill>
              </a:defRPr>
            </a:lvl1pPr>
          </a:lstStyle>
          <a:p>
            <a:pPr algn="ctr"/>
            <a:r>
              <a:rPr lang="bg-BG" dirty="0" smtClean="0"/>
              <a:t>Хипотермия</a:t>
            </a:r>
            <a:endParaRPr lang="bg-BG" dirty="0"/>
          </a:p>
        </p:txBody>
      </p:sp>
      <p:sp>
        <p:nvSpPr>
          <p:cNvPr id="20" name="TextBox 19"/>
          <p:cNvSpPr txBox="1"/>
          <p:nvPr/>
        </p:nvSpPr>
        <p:spPr>
          <a:xfrm>
            <a:off x="5555926" y="533872"/>
            <a:ext cx="2357690" cy="36933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bg-BG" dirty="0" smtClean="0"/>
              <a:t>Възпаление</a:t>
            </a:r>
            <a:endParaRPr lang="bg-BG" dirty="0"/>
          </a:p>
        </p:txBody>
      </p:sp>
      <p:sp>
        <p:nvSpPr>
          <p:cNvPr id="21" name="TextBox 20"/>
          <p:cNvSpPr txBox="1"/>
          <p:nvPr/>
        </p:nvSpPr>
        <p:spPr>
          <a:xfrm>
            <a:off x="1187624" y="1955447"/>
            <a:ext cx="2160238" cy="64633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bg-BG" dirty="0" smtClean="0"/>
              <a:t>Ендогенна</a:t>
            </a:r>
          </a:p>
          <a:p>
            <a:pPr algn="ctr"/>
            <a:r>
              <a:rPr lang="bg-BG" dirty="0" smtClean="0"/>
              <a:t>хепаринизация</a:t>
            </a:r>
            <a:endParaRPr lang="bg-BG" dirty="0"/>
          </a:p>
        </p:txBody>
      </p:sp>
      <p:sp>
        <p:nvSpPr>
          <p:cNvPr id="22" name="TextBox 21"/>
          <p:cNvSpPr txBox="1"/>
          <p:nvPr/>
        </p:nvSpPr>
        <p:spPr>
          <a:xfrm>
            <a:off x="823577" y="1128498"/>
            <a:ext cx="2163721" cy="64633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bg-BG" dirty="0" smtClean="0"/>
              <a:t>Образуване</a:t>
            </a:r>
          </a:p>
          <a:p>
            <a:pPr algn="ctr"/>
            <a:r>
              <a:rPr lang="bg-BG" dirty="0" smtClean="0"/>
              <a:t>на гликокаликс</a:t>
            </a:r>
            <a:endParaRPr lang="bg-BG" dirty="0"/>
          </a:p>
        </p:txBody>
      </p:sp>
      <p:sp>
        <p:nvSpPr>
          <p:cNvPr id="23" name="TextBox 22"/>
          <p:cNvSpPr txBox="1"/>
          <p:nvPr/>
        </p:nvSpPr>
        <p:spPr>
          <a:xfrm>
            <a:off x="6025146" y="1168529"/>
            <a:ext cx="2782337" cy="64633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bg-BG" dirty="0" smtClean="0"/>
              <a:t>Тромбоцитно </a:t>
            </a:r>
          </a:p>
          <a:p>
            <a:pPr algn="ctr"/>
            <a:r>
              <a:rPr lang="bg-BG" dirty="0" smtClean="0"/>
              <a:t>активиране/дисфункция</a:t>
            </a:r>
            <a:endParaRPr lang="bg-BG" dirty="0"/>
          </a:p>
        </p:txBody>
      </p:sp>
      <p:sp>
        <p:nvSpPr>
          <p:cNvPr id="24" name="TextBox 23"/>
          <p:cNvSpPr txBox="1"/>
          <p:nvPr/>
        </p:nvSpPr>
        <p:spPr>
          <a:xfrm>
            <a:off x="5868144" y="1966347"/>
            <a:ext cx="3096345" cy="64633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bg-BG" dirty="0" smtClean="0"/>
              <a:t>Подтисната активност на</a:t>
            </a:r>
          </a:p>
          <a:p>
            <a:pPr algn="ctr"/>
            <a:r>
              <a:rPr lang="bg-BG" dirty="0" smtClean="0"/>
              <a:t> факторите на съсирване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149493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Препоръка 30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Препоръчваме </a:t>
            </a:r>
            <a:r>
              <a:rPr lang="ru-RU" dirty="0" smtClean="0"/>
              <a:t>нивата </a:t>
            </a:r>
            <a:r>
              <a:rPr lang="ru-RU" dirty="0"/>
              <a:t>на </a:t>
            </a:r>
            <a:r>
              <a:rPr lang="ru-RU" dirty="0" smtClean="0"/>
              <a:t>йонизирания калций </a:t>
            </a:r>
            <a:r>
              <a:rPr lang="ru-RU" dirty="0"/>
              <a:t>да се </a:t>
            </a:r>
            <a:r>
              <a:rPr lang="ru-RU" dirty="0" smtClean="0"/>
              <a:t>проследяват </a:t>
            </a:r>
            <a:r>
              <a:rPr lang="ru-RU" dirty="0"/>
              <a:t>и поддържат в нормалните граници по време на масивна трансфузия. (Степен 1С)</a:t>
            </a:r>
          </a:p>
          <a:p>
            <a:pPr algn="just"/>
            <a:r>
              <a:rPr lang="ru-RU" dirty="0" smtClean="0"/>
              <a:t>Предлагаме </a:t>
            </a:r>
            <a:r>
              <a:rPr lang="ru-RU" dirty="0"/>
              <a:t>прилагането на </a:t>
            </a:r>
            <a:r>
              <a:rPr lang="en-US" dirty="0" smtClean="0"/>
              <a:t>Calcium </a:t>
            </a:r>
            <a:r>
              <a:rPr lang="en-US" dirty="0" err="1" smtClean="0"/>
              <a:t>chlorati</a:t>
            </a:r>
            <a:r>
              <a:rPr lang="en-US" dirty="0" smtClean="0"/>
              <a:t> 10% </a:t>
            </a:r>
            <a:r>
              <a:rPr lang="ru-RU" dirty="0" smtClean="0"/>
              <a:t>за </a:t>
            </a:r>
            <a:r>
              <a:rPr lang="ru-RU" dirty="0"/>
              <a:t>коригиране на хипокалциемията. (Степен </a:t>
            </a:r>
            <a:r>
              <a:rPr lang="ru-RU" dirty="0" smtClean="0"/>
              <a:t>2С) </a:t>
            </a:r>
            <a:r>
              <a:rPr lang="bg-BG" dirty="0" smtClean="0"/>
              <a:t>Той се предпочита </a:t>
            </a:r>
            <a:r>
              <a:rPr lang="en-US" dirty="0" smtClean="0"/>
              <a:t>Ca </a:t>
            </a:r>
            <a:r>
              <a:rPr lang="en-US" dirty="0" err="1" smtClean="0"/>
              <a:t>gluconici</a:t>
            </a:r>
            <a:r>
              <a:rPr lang="ru-RU" dirty="0" smtClean="0"/>
              <a:t>, </a:t>
            </a:r>
            <a:r>
              <a:rPr lang="ru-RU" dirty="0"/>
              <a:t>тъй </a:t>
            </a:r>
            <a:r>
              <a:rPr lang="ru-RU" dirty="0" smtClean="0"/>
              <a:t>като съдържа </a:t>
            </a:r>
            <a:r>
              <a:rPr lang="ru-RU" dirty="0"/>
              <a:t>270 mg елементарен </a:t>
            </a:r>
            <a:r>
              <a:rPr lang="ru-RU" dirty="0" smtClean="0"/>
              <a:t>калций</a:t>
            </a:r>
            <a:r>
              <a:rPr lang="en-US" dirty="0" smtClean="0"/>
              <a:t> </a:t>
            </a:r>
            <a:r>
              <a:rPr lang="bg-BG" dirty="0" smtClean="0"/>
              <a:t>в </a:t>
            </a:r>
            <a:r>
              <a:rPr lang="ru-RU" dirty="0" smtClean="0"/>
              <a:t> </a:t>
            </a:r>
            <a:r>
              <a:rPr lang="ru-RU" dirty="0"/>
              <a:t>10 </a:t>
            </a:r>
            <a:r>
              <a:rPr lang="ru-RU" dirty="0" smtClean="0"/>
              <a:t>m</a:t>
            </a:r>
            <a:r>
              <a:rPr lang="en-US" dirty="0" smtClean="0"/>
              <a:t>l</a:t>
            </a:r>
            <a:r>
              <a:rPr lang="ru-RU" dirty="0" smtClean="0"/>
              <a:t>, </a:t>
            </a:r>
            <a:r>
              <a:rPr lang="ru-RU" dirty="0"/>
              <a:t>докато 10% </a:t>
            </a:r>
            <a:r>
              <a:rPr lang="en-US" dirty="0" smtClean="0"/>
              <a:t>Ca </a:t>
            </a:r>
            <a:r>
              <a:rPr lang="en-US" dirty="0" err="1" smtClean="0"/>
              <a:t>gluconici</a:t>
            </a:r>
            <a:r>
              <a:rPr lang="ru-RU" dirty="0" smtClean="0"/>
              <a:t> </a:t>
            </a:r>
            <a:r>
              <a:rPr lang="ru-RU" dirty="0"/>
              <a:t>съдържа 90 </a:t>
            </a:r>
            <a:r>
              <a:rPr lang="ru-RU" dirty="0" smtClean="0"/>
              <a:t>mg</a:t>
            </a:r>
            <a:r>
              <a:rPr lang="en-US" dirty="0" smtClean="0"/>
              <a:t>/</a:t>
            </a:r>
            <a:r>
              <a:rPr lang="ru-RU" dirty="0" smtClean="0"/>
              <a:t>10 m</a:t>
            </a:r>
            <a:r>
              <a:rPr lang="en-US" dirty="0" smtClean="0"/>
              <a:t>l</a:t>
            </a:r>
            <a:r>
              <a:rPr lang="ru-RU" dirty="0" smtClean="0"/>
              <a:t>. </a:t>
            </a:r>
            <a:r>
              <a:rPr lang="ru-RU" dirty="0" smtClean="0"/>
              <a:t>Той </a:t>
            </a:r>
            <a:r>
              <a:rPr lang="en-US" dirty="0" smtClean="0"/>
              <a:t>e</a:t>
            </a:r>
            <a:r>
              <a:rPr lang="ru-RU" dirty="0" smtClean="0"/>
              <a:t> </a:t>
            </a:r>
            <a:r>
              <a:rPr lang="ru-RU" dirty="0"/>
              <a:t>за </a:t>
            </a:r>
            <a:r>
              <a:rPr lang="ru-RU" dirty="0" smtClean="0"/>
              <a:t>предпочитане и </a:t>
            </a:r>
            <a:r>
              <a:rPr lang="bg-BG" dirty="0" smtClean="0"/>
              <a:t>при</a:t>
            </a:r>
            <a:r>
              <a:rPr lang="ru-RU" dirty="0" smtClean="0"/>
              <a:t> </a:t>
            </a:r>
            <a:r>
              <a:rPr lang="ru-RU" dirty="0"/>
              <a:t>нарушена чернодробна функция, тъй като намаленият цитратен метаболизъм води до по-бавно освобождаване на йонизиран калций.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72785826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Препоръка 31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Ние не </a:t>
            </a:r>
            <a:r>
              <a:rPr lang="ru-RU" dirty="0"/>
              <a:t>препоръчваме използването на рекомбинантно активиран коагулационен фактор VII (rFVIIa) като лечение на първа линия. (Степен </a:t>
            </a:r>
            <a:r>
              <a:rPr lang="ru-RU" dirty="0" smtClean="0"/>
              <a:t>1В)</a:t>
            </a:r>
            <a:endParaRPr lang="ru-RU" dirty="0"/>
          </a:p>
          <a:p>
            <a:pPr algn="just"/>
            <a:r>
              <a:rPr lang="ru-RU" dirty="0"/>
              <a:t>П</a:t>
            </a:r>
            <a:r>
              <a:rPr lang="ru-RU" dirty="0" smtClean="0"/>
              <a:t>редлагаме </a:t>
            </a:r>
            <a:r>
              <a:rPr lang="ru-RU" dirty="0"/>
              <a:t>използването на rFVIIa извън </a:t>
            </a:r>
            <a:r>
              <a:rPr lang="ru-RU" dirty="0" smtClean="0"/>
              <a:t>стандартните показания </a:t>
            </a:r>
            <a:r>
              <a:rPr lang="ru-RU" dirty="0"/>
              <a:t>да се обмисля само ако голямото кървене и травматичната коагулопатия продължават, въпреки всички други опити за контрол на кървенето </a:t>
            </a:r>
            <a:r>
              <a:rPr lang="ru-RU" dirty="0" smtClean="0"/>
              <a:t>и след прилагането на най-добрата </a:t>
            </a:r>
            <a:r>
              <a:rPr lang="ru-RU" dirty="0"/>
              <a:t>практика на конвенционалните хемостатични мерки. (Степен </a:t>
            </a:r>
            <a:r>
              <a:rPr lang="ru-RU" dirty="0" smtClean="0"/>
              <a:t>2С)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39494033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Препоръка 32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Препоръчваме да се </a:t>
            </a:r>
            <a:r>
              <a:rPr lang="ru-RU" dirty="0" smtClean="0"/>
              <a:t>антагонизира ефекта на изброените антитромботичните </a:t>
            </a:r>
            <a:r>
              <a:rPr lang="ru-RU" dirty="0"/>
              <a:t>средства при пациенти с продължаващо кървене. (Степен </a:t>
            </a:r>
            <a:r>
              <a:rPr lang="ru-RU" dirty="0" smtClean="0"/>
              <a:t>1С)</a:t>
            </a:r>
          </a:p>
          <a:p>
            <a:pPr lvl="1" algn="just"/>
            <a:r>
              <a:rPr lang="ru-RU" dirty="0" smtClean="0"/>
              <a:t>Антагонисти на  </a:t>
            </a:r>
            <a:r>
              <a:rPr lang="ru-RU" dirty="0" smtClean="0"/>
              <a:t>Vитамин </a:t>
            </a:r>
            <a:r>
              <a:rPr lang="ru-RU" dirty="0" smtClean="0"/>
              <a:t>K</a:t>
            </a:r>
            <a:endParaRPr lang="ru-RU" dirty="0" smtClean="0"/>
          </a:p>
          <a:p>
            <a:pPr lvl="1" algn="just"/>
            <a:r>
              <a:rPr lang="ru-RU" dirty="0" smtClean="0"/>
              <a:t>Директни </a:t>
            </a:r>
            <a:r>
              <a:rPr lang="ru-RU" dirty="0"/>
              <a:t>перорални антикоагуланти </a:t>
            </a:r>
            <a:r>
              <a:rPr lang="ru-RU" dirty="0" smtClean="0"/>
              <a:t>– инхибитори на фактор Xa</a:t>
            </a:r>
          </a:p>
          <a:p>
            <a:pPr lvl="1" algn="just"/>
            <a:r>
              <a:rPr lang="ru-RU" dirty="0" smtClean="0"/>
              <a:t>Директни </a:t>
            </a:r>
            <a:r>
              <a:rPr lang="ru-RU" dirty="0"/>
              <a:t>перорални антикоагуланти - тромбинов </a:t>
            </a:r>
            <a:r>
              <a:rPr lang="ru-RU" dirty="0" smtClean="0"/>
              <a:t>инхибитор</a:t>
            </a:r>
          </a:p>
          <a:p>
            <a:pPr lvl="1" algn="just"/>
            <a:r>
              <a:rPr lang="ru-RU" dirty="0" smtClean="0"/>
              <a:t>Антитромбоцитни </a:t>
            </a:r>
            <a:r>
              <a:rPr lang="ru-RU" dirty="0"/>
              <a:t>средства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13643894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Препоръка 33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При </a:t>
            </a:r>
            <a:r>
              <a:rPr lang="ru-RU" dirty="0" smtClean="0"/>
              <a:t>пациенти </a:t>
            </a:r>
            <a:r>
              <a:rPr lang="ru-RU" dirty="0" smtClean="0"/>
              <a:t>със съчетана </a:t>
            </a:r>
            <a:r>
              <a:rPr lang="ru-RU" dirty="0"/>
              <a:t>травма и</a:t>
            </a:r>
            <a:r>
              <a:rPr lang="ru-RU" dirty="0" smtClean="0"/>
              <a:t> </a:t>
            </a:r>
            <a:r>
              <a:rPr lang="ru-RU" dirty="0"/>
              <a:t>кървене</a:t>
            </a:r>
            <a:r>
              <a:rPr lang="ru-RU" dirty="0" smtClean="0"/>
              <a:t>, </a:t>
            </a:r>
            <a:r>
              <a:rPr lang="ru-RU" dirty="0" smtClean="0"/>
              <a:t>които са били </a:t>
            </a:r>
            <a:r>
              <a:rPr lang="ru-RU" dirty="0" smtClean="0"/>
              <a:t>на лечение с индиректни перорални антикоагуланти, препоръчваме </a:t>
            </a:r>
            <a:r>
              <a:rPr lang="ru-RU" dirty="0"/>
              <a:t>спешното </a:t>
            </a:r>
            <a:r>
              <a:rPr lang="ru-RU" dirty="0" smtClean="0"/>
              <a:t>антагонизиране на ефекта им с </a:t>
            </a:r>
            <a:r>
              <a:rPr lang="ru-RU" dirty="0"/>
              <a:t>ранната употреба както на PCC, </a:t>
            </a:r>
            <a:r>
              <a:rPr lang="ru-RU" dirty="0" smtClean="0"/>
              <a:t>както и </a:t>
            </a:r>
            <a:r>
              <a:rPr lang="ru-RU" dirty="0"/>
              <a:t>на </a:t>
            </a:r>
            <a:r>
              <a:rPr lang="ru-RU" dirty="0"/>
              <a:t>Р</a:t>
            </a:r>
            <a:r>
              <a:rPr lang="tr-TR" dirty="0"/>
              <a:t>hytomenadione </a:t>
            </a:r>
            <a:r>
              <a:rPr lang="tr-TR" dirty="0" smtClean="0"/>
              <a:t>(</a:t>
            </a:r>
            <a:r>
              <a:rPr lang="en-US" dirty="0" smtClean="0"/>
              <a:t>V</a:t>
            </a:r>
            <a:r>
              <a:rPr lang="tr-TR" dirty="0" smtClean="0"/>
              <a:t>itamin </a:t>
            </a:r>
            <a:r>
              <a:rPr lang="tr-TR" dirty="0"/>
              <a:t>K</a:t>
            </a:r>
            <a:r>
              <a:rPr lang="tr-TR" baseline="-25000" dirty="0"/>
              <a:t>1</a:t>
            </a:r>
            <a:r>
              <a:rPr lang="tr-TR" dirty="0" smtClean="0"/>
              <a:t>)</a:t>
            </a:r>
            <a:r>
              <a:rPr lang="bg-BG" dirty="0" smtClean="0"/>
              <a:t> </a:t>
            </a:r>
            <a:r>
              <a:rPr lang="ru-RU" dirty="0" smtClean="0"/>
              <a:t>5 </a:t>
            </a:r>
            <a:r>
              <a:rPr lang="ru-RU" dirty="0"/>
              <a:t>mg i.v</a:t>
            </a:r>
            <a:r>
              <a:rPr lang="ru-RU" dirty="0" smtClean="0"/>
              <a:t>.</a:t>
            </a:r>
            <a:r>
              <a:rPr lang="en-US" dirty="0" smtClean="0"/>
              <a:t> </a:t>
            </a:r>
            <a:r>
              <a:rPr lang="ru-RU" dirty="0" smtClean="0"/>
              <a:t>(</a:t>
            </a:r>
            <a:r>
              <a:rPr lang="ru-RU" dirty="0"/>
              <a:t>Степен 1А)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4357127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Препоръка 34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268760"/>
            <a:ext cx="7992566" cy="4895850"/>
          </a:xfrm>
        </p:spPr>
        <p:txBody>
          <a:bodyPr/>
          <a:lstStyle/>
          <a:p>
            <a:pPr algn="just"/>
            <a:r>
              <a:rPr lang="ru-RU" dirty="0"/>
              <a:t>Предлагаме измерване на плазмените нива на перорални директни </a:t>
            </a:r>
            <a:r>
              <a:rPr lang="ru-RU" dirty="0" smtClean="0"/>
              <a:t>анти</a:t>
            </a:r>
            <a:r>
              <a:rPr lang="en-US" dirty="0" smtClean="0"/>
              <a:t>-</a:t>
            </a:r>
            <a:r>
              <a:rPr lang="ru-RU" dirty="0" smtClean="0"/>
              <a:t>Xa </a:t>
            </a:r>
            <a:r>
              <a:rPr lang="bg-BG" dirty="0" smtClean="0"/>
              <a:t>медикаменти</a:t>
            </a:r>
            <a:r>
              <a:rPr lang="ru-RU" dirty="0" smtClean="0"/>
              <a:t> </a:t>
            </a:r>
            <a:r>
              <a:rPr lang="ru-RU" dirty="0"/>
              <a:t>като </a:t>
            </a:r>
            <a:r>
              <a:rPr lang="ru-RU" dirty="0" smtClean="0"/>
              <a:t>А</a:t>
            </a:r>
            <a:r>
              <a:rPr lang="tr-TR" dirty="0" smtClean="0"/>
              <a:t>pixaban</a:t>
            </a:r>
            <a:r>
              <a:rPr lang="tr-TR" dirty="0"/>
              <a:t>, </a:t>
            </a:r>
            <a:r>
              <a:rPr lang="bg-BG" dirty="0" smtClean="0"/>
              <a:t>Е</a:t>
            </a:r>
            <a:r>
              <a:rPr lang="tr-TR" dirty="0" smtClean="0"/>
              <a:t>doxaban </a:t>
            </a:r>
            <a:r>
              <a:rPr lang="bg-BG" dirty="0" smtClean="0"/>
              <a:t>или</a:t>
            </a:r>
            <a:r>
              <a:rPr lang="tr-TR" dirty="0" smtClean="0"/>
              <a:t> </a:t>
            </a:r>
            <a:r>
              <a:rPr lang="en-US" dirty="0" smtClean="0"/>
              <a:t>Riva</a:t>
            </a:r>
            <a:r>
              <a:rPr lang="tr-TR" dirty="0" smtClean="0"/>
              <a:t>roxaban</a:t>
            </a:r>
            <a:r>
              <a:rPr lang="en-US" dirty="0" smtClean="0"/>
              <a:t>, </a:t>
            </a:r>
            <a:r>
              <a:rPr lang="ru-RU" dirty="0" smtClean="0"/>
              <a:t>при </a:t>
            </a:r>
            <a:r>
              <a:rPr lang="ru-RU" dirty="0"/>
              <a:t>пациенти, лекувани или подозирани, че се лекуват с едно от тези средства. (Степен </a:t>
            </a:r>
            <a:r>
              <a:rPr lang="ru-RU" dirty="0" smtClean="0"/>
              <a:t>2С)</a:t>
            </a:r>
            <a:endParaRPr lang="ru-RU" dirty="0"/>
          </a:p>
          <a:p>
            <a:pPr algn="just"/>
            <a:r>
              <a:rPr lang="ru-RU" dirty="0" smtClean="0"/>
              <a:t>Предлагаме </a:t>
            </a:r>
            <a:r>
              <a:rPr lang="ru-RU" dirty="0"/>
              <a:t>измерването на анти-Ха активността да бъде калибрирано за конкретния </a:t>
            </a:r>
            <a:r>
              <a:rPr lang="ru-RU" dirty="0" smtClean="0"/>
              <a:t>медикамент. </a:t>
            </a:r>
            <a:r>
              <a:rPr lang="ru-RU" dirty="0"/>
              <a:t>Ако </a:t>
            </a:r>
            <a:r>
              <a:rPr lang="ru-RU" dirty="0" smtClean="0"/>
              <a:t>това </a:t>
            </a:r>
            <a:r>
              <a:rPr lang="ru-RU" dirty="0"/>
              <a:t>не е </a:t>
            </a:r>
            <a:r>
              <a:rPr lang="ru-RU" dirty="0" smtClean="0"/>
              <a:t>възможно, </a:t>
            </a:r>
            <a:r>
              <a:rPr lang="ru-RU" dirty="0"/>
              <a:t>предлагаме да се потърси съвет от експерт хематолог. (Степен </a:t>
            </a:r>
            <a:r>
              <a:rPr lang="ru-RU" dirty="0" smtClean="0"/>
              <a:t>2С)</a:t>
            </a:r>
            <a:endParaRPr lang="ru-RU" dirty="0"/>
          </a:p>
          <a:p>
            <a:pPr algn="just"/>
            <a:r>
              <a:rPr lang="ru-RU" dirty="0" smtClean="0"/>
              <a:t>При наличчно животозастрашаващо кървене, </a:t>
            </a:r>
            <a:r>
              <a:rPr lang="ru-RU" dirty="0"/>
              <a:t>препоръчваме приложение на TXA 15 </a:t>
            </a:r>
            <a:r>
              <a:rPr lang="ru-RU" dirty="0" smtClean="0"/>
              <a:t>mg/kg (1 </a:t>
            </a:r>
            <a:r>
              <a:rPr lang="ru-RU" dirty="0"/>
              <a:t>g) </a:t>
            </a:r>
            <a:r>
              <a:rPr lang="en-US" dirty="0" smtClean="0"/>
              <a:t>iv</a:t>
            </a:r>
            <a:r>
              <a:rPr lang="ru-RU" dirty="0" smtClean="0"/>
              <a:t> </a:t>
            </a:r>
            <a:r>
              <a:rPr lang="ru-RU" dirty="0"/>
              <a:t>и да се </a:t>
            </a:r>
            <a:r>
              <a:rPr lang="ru-RU" dirty="0" smtClean="0"/>
              <a:t>об</a:t>
            </a:r>
            <a:r>
              <a:rPr lang="bg-BG" dirty="0" smtClean="0"/>
              <a:t>съди и</a:t>
            </a:r>
            <a:r>
              <a:rPr lang="ru-RU" dirty="0" smtClean="0"/>
              <a:t>зползването </a:t>
            </a:r>
            <a:r>
              <a:rPr lang="ru-RU" dirty="0"/>
              <a:t>на PCC (25-50 </a:t>
            </a:r>
            <a:r>
              <a:rPr lang="ru-RU" dirty="0" smtClean="0"/>
              <a:t>U/kg), </a:t>
            </a:r>
            <a:r>
              <a:rPr lang="ru-RU" dirty="0"/>
              <a:t>докато не са налични специфични антидоти. (Степен </a:t>
            </a:r>
            <a:r>
              <a:rPr lang="ru-RU" dirty="0" smtClean="0"/>
              <a:t>2С)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39465962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Препоръка 35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Предлагаме измерване на плазмените нива на </a:t>
            </a:r>
            <a:r>
              <a:rPr lang="en-US" b="1" dirty="0" smtClean="0"/>
              <a:t>D</a:t>
            </a:r>
            <a:r>
              <a:rPr lang="tr-TR" b="1" dirty="0" smtClean="0"/>
              <a:t>abigatran</a:t>
            </a:r>
            <a:r>
              <a:rPr lang="ru-RU" dirty="0" smtClean="0"/>
              <a:t>, </a:t>
            </a:r>
            <a:r>
              <a:rPr lang="ru-RU" dirty="0"/>
              <a:t>като се използва разредено тромбиново време при пациенти, лекувани или подозирани, че се лекуват с </a:t>
            </a:r>
            <a:r>
              <a:rPr lang="bg-BG" dirty="0" smtClean="0"/>
              <a:t>този медикамент</a:t>
            </a:r>
            <a:r>
              <a:rPr lang="ru-RU" dirty="0" smtClean="0"/>
              <a:t>. </a:t>
            </a:r>
            <a:r>
              <a:rPr lang="ru-RU" dirty="0"/>
              <a:t>(Степен </a:t>
            </a:r>
            <a:r>
              <a:rPr lang="ru-RU" dirty="0" smtClean="0"/>
              <a:t>2С)</a:t>
            </a:r>
            <a:endParaRPr lang="ru-RU" dirty="0"/>
          </a:p>
          <a:p>
            <a:pPr algn="just"/>
            <a:r>
              <a:rPr lang="ru-RU" dirty="0" smtClean="0"/>
              <a:t>Ако </a:t>
            </a:r>
            <a:r>
              <a:rPr lang="ru-RU" dirty="0"/>
              <a:t>измерването не е възможно </a:t>
            </a:r>
            <a:r>
              <a:rPr lang="ru-RU" dirty="0" smtClean="0"/>
              <a:t>, то </a:t>
            </a:r>
            <a:r>
              <a:rPr lang="ru-RU" dirty="0"/>
              <a:t>предлагаме измерване на стандартното </a:t>
            </a:r>
            <a:r>
              <a:rPr lang="ru-RU" dirty="0" smtClean="0"/>
              <a:t>тромбиново време, </a:t>
            </a:r>
            <a:r>
              <a:rPr lang="ru-RU" dirty="0"/>
              <a:t>за </a:t>
            </a:r>
            <a:r>
              <a:rPr lang="ru-RU" dirty="0" smtClean="0"/>
              <a:t>качествена </a:t>
            </a:r>
            <a:r>
              <a:rPr lang="ru-RU" dirty="0"/>
              <a:t>оценка на </a:t>
            </a:r>
            <a:r>
              <a:rPr lang="ru-RU" dirty="0" smtClean="0"/>
              <a:t>присъствието и действието на медикамента. </a:t>
            </a:r>
            <a:r>
              <a:rPr lang="ru-RU" dirty="0"/>
              <a:t>(Степен </a:t>
            </a:r>
            <a:r>
              <a:rPr lang="ru-RU" dirty="0" smtClean="0"/>
              <a:t>2С)</a:t>
            </a:r>
            <a:endParaRPr lang="ru-RU" dirty="0"/>
          </a:p>
          <a:p>
            <a:pPr algn="just"/>
            <a:r>
              <a:rPr lang="ru-RU" dirty="0" smtClean="0"/>
              <a:t>Ако </a:t>
            </a:r>
            <a:r>
              <a:rPr lang="ru-RU" dirty="0"/>
              <a:t>кървенето е животозастрашаващо при тези, </a:t>
            </a:r>
            <a:r>
              <a:rPr lang="ru-RU" dirty="0" smtClean="0"/>
              <a:t>препоръчваме </a:t>
            </a:r>
            <a:r>
              <a:rPr lang="ru-RU" dirty="0"/>
              <a:t>лечение с </a:t>
            </a:r>
            <a:r>
              <a:rPr lang="en-US" b="1" dirty="0"/>
              <a:t>I</a:t>
            </a:r>
            <a:r>
              <a:rPr lang="ru-RU" b="1" dirty="0" smtClean="0"/>
              <a:t>darucizumab </a:t>
            </a:r>
            <a:r>
              <a:rPr lang="ru-RU" dirty="0"/>
              <a:t>(5 g </a:t>
            </a:r>
            <a:r>
              <a:rPr lang="bg-BG" dirty="0" smtClean="0"/>
              <a:t> </a:t>
            </a:r>
            <a:r>
              <a:rPr lang="en-US" dirty="0" smtClean="0"/>
              <a:t>iv</a:t>
            </a:r>
            <a:r>
              <a:rPr lang="ru-RU" dirty="0" smtClean="0"/>
              <a:t>) </a:t>
            </a:r>
            <a:r>
              <a:rPr lang="ru-RU" dirty="0"/>
              <a:t>(степен 1B) и предлагаме лечение с </a:t>
            </a:r>
            <a:r>
              <a:rPr lang="ru-RU" b="1" dirty="0"/>
              <a:t>TXA</a:t>
            </a:r>
            <a:r>
              <a:rPr lang="ru-RU" dirty="0"/>
              <a:t> 15 </a:t>
            </a:r>
            <a:r>
              <a:rPr lang="ru-RU" dirty="0" smtClean="0"/>
              <a:t>mg/ </a:t>
            </a:r>
            <a:r>
              <a:rPr lang="ru-RU" dirty="0"/>
              <a:t>kg (или 1 g) </a:t>
            </a:r>
            <a:r>
              <a:rPr lang="en-US" dirty="0" smtClean="0"/>
              <a:t>iv</a:t>
            </a:r>
            <a:r>
              <a:rPr lang="ru-RU" dirty="0" smtClean="0"/>
              <a:t>. </a:t>
            </a:r>
            <a:r>
              <a:rPr lang="ru-RU" dirty="0"/>
              <a:t>(Степен </a:t>
            </a:r>
            <a:r>
              <a:rPr lang="ru-RU" dirty="0" smtClean="0"/>
              <a:t>2</a:t>
            </a:r>
            <a:r>
              <a:rPr lang="bg-BG" dirty="0"/>
              <a:t>С</a:t>
            </a:r>
            <a:r>
              <a:rPr lang="ru-RU" dirty="0" smtClean="0"/>
              <a:t>)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83087963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Препоръка 36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Предлагаме лечение с </a:t>
            </a:r>
            <a:r>
              <a:rPr lang="ru-RU" dirty="0" smtClean="0"/>
              <a:t>Тромбоцитна маса, </a:t>
            </a:r>
            <a:r>
              <a:rPr lang="ru-RU" dirty="0"/>
              <a:t>ако е документирана дисфункция на тромбоцитите при пациент с продължително кървене, лекуван с </a:t>
            </a:r>
            <a:r>
              <a:rPr lang="ru-RU" dirty="0" smtClean="0"/>
              <a:t>антитромбоцитни срества. </a:t>
            </a:r>
            <a:r>
              <a:rPr lang="ru-RU" dirty="0"/>
              <a:t>(Степен </a:t>
            </a:r>
            <a:r>
              <a:rPr lang="ru-RU" dirty="0" smtClean="0"/>
              <a:t>2С)</a:t>
            </a:r>
            <a:endParaRPr lang="ru-RU" dirty="0"/>
          </a:p>
          <a:p>
            <a:pPr algn="just"/>
            <a:r>
              <a:rPr lang="ru-RU" dirty="0" smtClean="0"/>
              <a:t>Предлагаме </a:t>
            </a:r>
            <a:r>
              <a:rPr lang="ru-RU" dirty="0"/>
              <a:t>прилагане на </a:t>
            </a:r>
            <a:r>
              <a:rPr lang="ru-RU" dirty="0" smtClean="0"/>
              <a:t>Тромбоцитна маса </a:t>
            </a:r>
            <a:r>
              <a:rPr lang="ru-RU" dirty="0"/>
              <a:t>при пациенти с </a:t>
            </a:r>
            <a:r>
              <a:rPr lang="ru-RU" dirty="0" smtClean="0"/>
              <a:t>вътречерепно кървене, </a:t>
            </a:r>
            <a:r>
              <a:rPr lang="ru-RU" dirty="0"/>
              <a:t>които са били лекувани с антитромбоцитни срества</a:t>
            </a:r>
            <a:r>
              <a:rPr lang="ru-RU" dirty="0" smtClean="0"/>
              <a:t> </a:t>
            </a:r>
            <a:r>
              <a:rPr lang="ru-RU" dirty="0"/>
              <a:t>и ще бъдат подложени на операция. (Степен </a:t>
            </a:r>
            <a:r>
              <a:rPr lang="ru-RU" dirty="0" smtClean="0"/>
              <a:t>2В)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327924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Препоръка 36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Предлагаме </a:t>
            </a:r>
            <a:r>
              <a:rPr lang="ru-RU" dirty="0"/>
              <a:t>да се избягва прилагането на </a:t>
            </a:r>
            <a:r>
              <a:rPr lang="ru-RU" dirty="0" smtClean="0"/>
              <a:t>Тромбоцитна маса </a:t>
            </a:r>
            <a:r>
              <a:rPr lang="ru-RU" dirty="0"/>
              <a:t>при пациенти с </a:t>
            </a:r>
            <a:r>
              <a:rPr lang="ru-RU" dirty="0" smtClean="0"/>
              <a:t>вътречерепно кървене, </a:t>
            </a:r>
            <a:r>
              <a:rPr lang="ru-RU" dirty="0"/>
              <a:t>които са били лекувани с </a:t>
            </a:r>
            <a:r>
              <a:rPr lang="ru-RU" dirty="0" smtClean="0"/>
              <a:t>антитромбоцитни средства </a:t>
            </a:r>
            <a:r>
              <a:rPr lang="ru-RU" dirty="0"/>
              <a:t>и няма да бъдат подложени на хирургическа интервенция. (Степен </a:t>
            </a:r>
            <a:r>
              <a:rPr lang="ru-RU" dirty="0" smtClean="0"/>
              <a:t>2В)</a:t>
            </a:r>
            <a:endParaRPr lang="ru-RU" dirty="0"/>
          </a:p>
          <a:p>
            <a:pPr algn="just"/>
            <a:r>
              <a:rPr lang="ru-RU" dirty="0" smtClean="0"/>
              <a:t>Предлагаме </a:t>
            </a:r>
            <a:r>
              <a:rPr lang="ru-RU" dirty="0"/>
              <a:t>да се обмисли прилагането на </a:t>
            </a:r>
            <a:r>
              <a:rPr lang="en-US" dirty="0" smtClean="0"/>
              <a:t>Desmopressin</a:t>
            </a:r>
            <a:r>
              <a:rPr lang="ru-RU" dirty="0" smtClean="0"/>
              <a:t> </a:t>
            </a:r>
            <a:r>
              <a:rPr lang="ru-RU" dirty="0"/>
              <a:t>(0,3 </a:t>
            </a:r>
            <a:r>
              <a:rPr lang="ru-RU" dirty="0" smtClean="0"/>
              <a:t>µg/kg</a:t>
            </a:r>
            <a:r>
              <a:rPr lang="ru-RU" dirty="0"/>
              <a:t>) при пациенти, лекувани с инхибиращи тромбоцитите лекарства или болест на </a:t>
            </a:r>
            <a:r>
              <a:rPr lang="tr-TR" dirty="0"/>
              <a:t>von </a:t>
            </a:r>
            <a:r>
              <a:rPr lang="tr-TR" dirty="0" smtClean="0"/>
              <a:t>Willebrand</a:t>
            </a:r>
            <a:r>
              <a:rPr lang="ru-RU" dirty="0" smtClean="0"/>
              <a:t>. </a:t>
            </a:r>
            <a:r>
              <a:rPr lang="ru-RU" dirty="0"/>
              <a:t>(Степен </a:t>
            </a:r>
            <a:r>
              <a:rPr lang="ru-RU" dirty="0" smtClean="0"/>
              <a:t>2</a:t>
            </a:r>
            <a:r>
              <a:rPr lang="bg-BG" dirty="0" smtClean="0"/>
              <a:t>С</a:t>
            </a:r>
            <a:r>
              <a:rPr lang="ru-RU" dirty="0" smtClean="0"/>
              <a:t>)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87458668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Препоръка 37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Препоръчваме </a:t>
            </a:r>
            <a:r>
              <a:rPr lang="ru-RU" dirty="0" smtClean="0"/>
              <a:t>приложение на ранна </a:t>
            </a:r>
            <a:r>
              <a:rPr lang="ru-RU" dirty="0"/>
              <a:t>механична </a:t>
            </a:r>
            <a:r>
              <a:rPr lang="ru-RU" dirty="0" smtClean="0"/>
              <a:t>профилактика на ВТЕ </a:t>
            </a:r>
            <a:r>
              <a:rPr lang="ru-RU" dirty="0"/>
              <a:t>с периодична пневматична компресия (IPC), докато пациентът е неподвижен и </a:t>
            </a:r>
            <a:r>
              <a:rPr lang="ru-RU" dirty="0" smtClean="0"/>
              <a:t>съществува </a:t>
            </a:r>
            <a:r>
              <a:rPr lang="ru-RU" dirty="0"/>
              <a:t>риск от кървене. (Степен 1С)</a:t>
            </a:r>
          </a:p>
          <a:p>
            <a:pPr algn="just"/>
            <a:r>
              <a:rPr lang="ru-RU" dirty="0" smtClean="0"/>
              <a:t>Препоръчваме </a:t>
            </a:r>
            <a:r>
              <a:rPr lang="ru-RU" dirty="0"/>
              <a:t>комбинирана </a:t>
            </a:r>
            <a:r>
              <a:rPr lang="ru-RU" dirty="0" smtClean="0"/>
              <a:t>медикаментозна </a:t>
            </a:r>
            <a:r>
              <a:rPr lang="ru-RU" dirty="0"/>
              <a:t>и IPC </a:t>
            </a:r>
            <a:r>
              <a:rPr lang="ru-RU" dirty="0" smtClean="0"/>
              <a:t>профилактика на ВТЕ </a:t>
            </a:r>
            <a:r>
              <a:rPr lang="ru-RU" dirty="0"/>
              <a:t>в рамките на 24 часа след контролирането на кървенето и докато пациентът </a:t>
            </a:r>
            <a:r>
              <a:rPr lang="ru-RU" dirty="0" smtClean="0"/>
              <a:t>не стане активно </a:t>
            </a:r>
            <a:r>
              <a:rPr lang="ru-RU" dirty="0"/>
              <a:t>подвижен. (Степен </a:t>
            </a:r>
            <a:r>
              <a:rPr lang="ru-RU" dirty="0" smtClean="0"/>
              <a:t>1В)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456165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Препоръка 37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Не </a:t>
            </a:r>
            <a:r>
              <a:rPr lang="ru-RU" dirty="0"/>
              <a:t>препоръчваме използването на градуирани компресионни чорапи за </a:t>
            </a:r>
            <a:r>
              <a:rPr lang="ru-RU" dirty="0" smtClean="0"/>
              <a:t>профилактика на ВТЕ. </a:t>
            </a:r>
            <a:r>
              <a:rPr lang="ru-RU" dirty="0"/>
              <a:t>(Степен 1С)</a:t>
            </a:r>
          </a:p>
          <a:p>
            <a:pPr algn="just"/>
            <a:r>
              <a:rPr lang="ru-RU" dirty="0" smtClean="0"/>
              <a:t>Не </a:t>
            </a:r>
            <a:r>
              <a:rPr lang="ru-RU" dirty="0"/>
              <a:t>препоръчваме рутинната употреба </a:t>
            </a:r>
            <a:r>
              <a:rPr lang="ru-RU" dirty="0" smtClean="0"/>
              <a:t>на </a:t>
            </a:r>
            <a:r>
              <a:rPr lang="ru-RU" dirty="0"/>
              <a:t>филтри </a:t>
            </a:r>
            <a:r>
              <a:rPr lang="ru-RU" dirty="0" smtClean="0"/>
              <a:t>на долната празна вена като средство за профилатика на ВТЕ. </a:t>
            </a:r>
            <a:r>
              <a:rPr lang="ru-RU" dirty="0"/>
              <a:t>(Степен 1С)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318559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Степени на препоръчителност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40127"/>
              </p:ext>
            </p:extLst>
          </p:nvPr>
        </p:nvGraphicFramePr>
        <p:xfrm>
          <a:off x="107504" y="1405110"/>
          <a:ext cx="8856984" cy="51202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6408712"/>
              </a:tblGrid>
              <a:tr h="719410"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Степен на препоръчителност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Приложение</a:t>
                      </a:r>
                      <a:endParaRPr lang="en-GB" dirty="0"/>
                    </a:p>
                  </a:txBody>
                  <a:tcPr anchor="ctr"/>
                </a:tc>
              </a:tr>
              <a:tr h="643006">
                <a:tc>
                  <a:txBody>
                    <a:bodyPr/>
                    <a:lstStyle/>
                    <a:p>
                      <a:pPr algn="ctr"/>
                      <a:r>
                        <a:rPr lang="bg-BG" sz="2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1А</a:t>
                      </a:r>
                      <a:endParaRPr lang="en-GB" sz="2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/>
                        <a:t>Силно препоръчително. Може да се прилага за повечето пациенти при повечето обстоятелства без резерви.</a:t>
                      </a:r>
                      <a:endParaRPr lang="en-GB" dirty="0"/>
                    </a:p>
                  </a:txBody>
                  <a:tcPr/>
                </a:tc>
              </a:tr>
              <a:tr h="643006">
                <a:tc>
                  <a:txBody>
                    <a:bodyPr/>
                    <a:lstStyle/>
                    <a:p>
                      <a:pPr algn="ctr"/>
                      <a:r>
                        <a:rPr lang="bg-BG" sz="2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1В</a:t>
                      </a:r>
                      <a:endParaRPr lang="en-GB" sz="2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Силно препоръчително. Може да се прилага за повечето пациенти при повечето обстоятелства без резерви.</a:t>
                      </a:r>
                      <a:endParaRPr lang="en-GB" dirty="0" smtClean="0"/>
                    </a:p>
                  </a:txBody>
                  <a:tcPr/>
                </a:tc>
              </a:tr>
              <a:tr h="643006">
                <a:tc>
                  <a:txBody>
                    <a:bodyPr/>
                    <a:lstStyle/>
                    <a:p>
                      <a:pPr algn="ctr"/>
                      <a:r>
                        <a:rPr lang="bg-BG" sz="2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1С</a:t>
                      </a:r>
                      <a:endParaRPr lang="en-GB" sz="2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/>
                        <a:t>Силно препоръчително, но може да се промени, при</a:t>
                      </a:r>
                      <a:r>
                        <a:rPr lang="ru-RU" baseline="0" dirty="0" smtClean="0"/>
                        <a:t> налични</a:t>
                      </a:r>
                      <a:r>
                        <a:rPr lang="ru-RU" dirty="0" smtClean="0"/>
                        <a:t> доказателства с по-високо качество.</a:t>
                      </a:r>
                      <a:endParaRPr lang="en-GB" dirty="0"/>
                    </a:p>
                  </a:txBody>
                  <a:tcPr/>
                </a:tc>
              </a:tr>
              <a:tr h="643006">
                <a:tc>
                  <a:txBody>
                    <a:bodyPr/>
                    <a:lstStyle/>
                    <a:p>
                      <a:pPr algn="ctr"/>
                      <a:r>
                        <a:rPr lang="bg-BG" sz="2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2А</a:t>
                      </a:r>
                      <a:endParaRPr lang="en-GB" sz="2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/>
                        <a:t>Слабо препоръчителни.</a:t>
                      </a:r>
                      <a:r>
                        <a:rPr lang="ru-RU" baseline="0" dirty="0" smtClean="0"/>
                        <a:t> Н</a:t>
                      </a:r>
                      <a:r>
                        <a:rPr lang="ru-RU" dirty="0" smtClean="0"/>
                        <a:t>ай-добрите действия могат да се различават в зависимост от обстоятелствата или ценностите на пациента или обществото.</a:t>
                      </a:r>
                      <a:endParaRPr lang="en-GB" dirty="0"/>
                    </a:p>
                  </a:txBody>
                  <a:tcPr/>
                </a:tc>
              </a:tr>
              <a:tr h="643006">
                <a:tc>
                  <a:txBody>
                    <a:bodyPr/>
                    <a:lstStyle/>
                    <a:p>
                      <a:pPr algn="ctr"/>
                      <a:r>
                        <a:rPr lang="bg-BG" sz="2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2В</a:t>
                      </a:r>
                      <a:endParaRPr lang="en-GB" sz="2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Слабо препоръчителни.</a:t>
                      </a:r>
                      <a:r>
                        <a:rPr lang="ru-RU" baseline="0" dirty="0" smtClean="0"/>
                        <a:t> Н</a:t>
                      </a:r>
                      <a:r>
                        <a:rPr lang="ru-RU" dirty="0" smtClean="0"/>
                        <a:t>ай-добрите действия могат да се различават в зависимост от обстоятелствата или ценностите на пациента или обществото.</a:t>
                      </a:r>
                      <a:endParaRPr lang="en-GB" dirty="0" smtClean="0"/>
                    </a:p>
                  </a:txBody>
                  <a:tcPr/>
                </a:tc>
              </a:tr>
              <a:tr h="643006">
                <a:tc>
                  <a:txBody>
                    <a:bodyPr/>
                    <a:lstStyle/>
                    <a:p>
                      <a:pPr algn="ctr"/>
                      <a:r>
                        <a:rPr lang="bg-BG" sz="2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2С</a:t>
                      </a:r>
                      <a:endParaRPr lang="en-GB" sz="2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/>
                        <a:t>Много слабо препоръчителни.</a:t>
                      </a:r>
                      <a:r>
                        <a:rPr lang="ru-RU" baseline="0" dirty="0" smtClean="0"/>
                        <a:t> Съществуват разумни алтернативи.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462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Препоръка 38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Препоръчваме </a:t>
            </a:r>
            <a:r>
              <a:rPr lang="ru-RU" dirty="0" smtClean="0"/>
              <a:t>местните болнични протоколи на поведение да включват прилагане </a:t>
            </a:r>
            <a:r>
              <a:rPr lang="ru-RU" dirty="0"/>
              <a:t>на </a:t>
            </a:r>
            <a:r>
              <a:rPr lang="ru-RU" dirty="0" smtClean="0"/>
              <a:t>само на основани </a:t>
            </a:r>
            <a:r>
              <a:rPr lang="ru-RU" dirty="0"/>
              <a:t>на доказателства насоки за лечение на </a:t>
            </a:r>
            <a:r>
              <a:rPr lang="ru-RU" dirty="0" smtClean="0"/>
              <a:t>пациентите със съчетана травма </a:t>
            </a:r>
            <a:r>
              <a:rPr lang="ru-RU" dirty="0"/>
              <a:t>с кръвоизлив. (Степен </a:t>
            </a:r>
            <a:r>
              <a:rPr lang="ru-RU" dirty="0" smtClean="0"/>
              <a:t>1В)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83484672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Препоръка 39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Препоръчваме местните </a:t>
            </a:r>
            <a:r>
              <a:rPr lang="ru-RU" dirty="0" smtClean="0"/>
              <a:t> болнични клинични </a:t>
            </a:r>
            <a:r>
              <a:rPr lang="ru-RU" dirty="0"/>
              <a:t>системи за управление на качеството и безопасността да включват параметри за оценка на </a:t>
            </a:r>
            <a:r>
              <a:rPr lang="ru-RU" dirty="0" smtClean="0"/>
              <a:t>ключовите </a:t>
            </a:r>
            <a:r>
              <a:rPr lang="ru-RU" dirty="0"/>
              <a:t>мерки за контрол на кървенето и резултатите. (Степен </a:t>
            </a:r>
            <a:r>
              <a:rPr lang="ru-RU" dirty="0" smtClean="0"/>
              <a:t>1В)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34366138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>
            <a:stCxn id="8" idx="2"/>
          </p:cNvCxnSpPr>
          <p:nvPr/>
        </p:nvCxnSpPr>
        <p:spPr>
          <a:xfrm>
            <a:off x="7344308" y="3356992"/>
            <a:ext cx="0" cy="93610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ounded Rectangle 5"/>
          <p:cNvSpPr/>
          <p:nvPr/>
        </p:nvSpPr>
        <p:spPr>
          <a:xfrm>
            <a:off x="251520" y="2348880"/>
            <a:ext cx="3096344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III. </a:t>
            </a:r>
            <a:r>
              <a:rPr lang="bg-BG" dirty="0" smtClean="0">
                <a:solidFill>
                  <a:schemeClr val="tx1"/>
                </a:solidFill>
              </a:rPr>
              <a:t>Тъканна оксигенация, инфузионно лечение и температурен баланс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563888" y="2348880"/>
            <a:ext cx="1983151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IV. </a:t>
            </a:r>
            <a:r>
              <a:rPr lang="bg-BG" dirty="0" smtClean="0">
                <a:solidFill>
                  <a:schemeClr val="tx1"/>
                </a:solidFill>
              </a:rPr>
              <a:t>Бърз контрол на кървенето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796136" y="2348880"/>
            <a:ext cx="3096344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bg-BG" dirty="0" smtClean="0">
                <a:solidFill>
                  <a:schemeClr val="tx1"/>
                </a:solidFill>
              </a:rPr>
              <a:t>Първоначално поведение при кървене</a:t>
            </a:r>
          </a:p>
          <a:p>
            <a:pPr algn="ctr"/>
            <a:r>
              <a:rPr lang="bg-BG" dirty="0" smtClean="0">
                <a:solidFill>
                  <a:schemeClr val="tx1"/>
                </a:solidFill>
              </a:rPr>
              <a:t> и коагулопатия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660232" y="4077072"/>
            <a:ext cx="2232248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VIII.</a:t>
            </a:r>
            <a:r>
              <a:rPr lang="bg-BG" dirty="0" smtClean="0">
                <a:solidFill>
                  <a:schemeClr val="tx1"/>
                </a:solidFill>
              </a:rPr>
              <a:t> Профилактика</a:t>
            </a:r>
          </a:p>
          <a:p>
            <a:pPr algn="ctr"/>
            <a:r>
              <a:rPr lang="bg-BG" dirty="0" smtClean="0">
                <a:solidFill>
                  <a:schemeClr val="tx1"/>
                </a:solidFill>
              </a:rPr>
              <a:t>на ВТЕ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5032374" y="3717032"/>
            <a:ext cx="0" cy="208823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799692" y="3717032"/>
            <a:ext cx="554461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817694" y="3717032"/>
            <a:ext cx="0" cy="237626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3563888" y="4077072"/>
            <a:ext cx="2952328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VII. </a:t>
            </a:r>
            <a:r>
              <a:rPr lang="bg-BG" dirty="0" smtClean="0">
                <a:solidFill>
                  <a:schemeClr val="tx1"/>
                </a:solidFill>
              </a:rPr>
              <a:t>Антагонизиране на ефекта на антитромбоцитните медикаменти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51520" y="4077072"/>
            <a:ext cx="3096344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VI. </a:t>
            </a:r>
            <a:r>
              <a:rPr lang="bg-BG" dirty="0" smtClean="0">
                <a:solidFill>
                  <a:schemeClr val="tx1"/>
                </a:solidFill>
              </a:rPr>
              <a:t>Целенасочено поведение при нарушения в кръвосъсирването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1817694" y="6093296"/>
            <a:ext cx="321468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63988" y="764704"/>
            <a:ext cx="0" cy="87049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3563888" y="5517232"/>
            <a:ext cx="2952328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IX. </a:t>
            </a:r>
            <a:r>
              <a:rPr lang="bg-BG" dirty="0" smtClean="0">
                <a:solidFill>
                  <a:schemeClr val="tx1"/>
                </a:solidFill>
              </a:rPr>
              <a:t>Насоки  за приложение и контрол на качеството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979712" y="1275155"/>
            <a:ext cx="51125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II. </a:t>
            </a:r>
            <a:r>
              <a:rPr lang="bg-BG" dirty="0" smtClean="0">
                <a:solidFill>
                  <a:schemeClr val="tx1"/>
                </a:solidFill>
              </a:rPr>
              <a:t>Диагноза и проследяване на </a:t>
            </a:r>
            <a:r>
              <a:rPr lang="ru-RU" dirty="0" smtClean="0">
                <a:solidFill>
                  <a:schemeClr val="tx1"/>
                </a:solidFill>
              </a:rPr>
              <a:t>кървенето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907704" y="332656"/>
            <a:ext cx="51125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I. </a:t>
            </a:r>
            <a:r>
              <a:rPr lang="ru-RU" dirty="0" smtClean="0">
                <a:solidFill>
                  <a:schemeClr val="tx1"/>
                </a:solidFill>
              </a:rPr>
              <a:t>Първоначално </a:t>
            </a:r>
            <a:r>
              <a:rPr lang="ru-RU" dirty="0">
                <a:solidFill>
                  <a:schemeClr val="tx1"/>
                </a:solidFill>
              </a:rPr>
              <a:t>поведение и предотвратяване на по-нататъшно </a:t>
            </a:r>
            <a:r>
              <a:rPr lang="ru-RU" dirty="0" smtClean="0">
                <a:solidFill>
                  <a:schemeClr val="tx1"/>
                </a:solidFill>
              </a:rPr>
              <a:t>кървене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8817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Препоръка 1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450" y="1341438"/>
            <a:ext cx="7777038" cy="4895850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Първоначално поведение </a:t>
            </a:r>
            <a:r>
              <a:rPr lang="ru-RU" dirty="0"/>
              <a:t>и предотвратяване на по-нататъшно кървене</a:t>
            </a:r>
          </a:p>
          <a:p>
            <a:pPr algn="just"/>
            <a:r>
              <a:rPr lang="ru-RU" dirty="0" smtClean="0"/>
              <a:t>Препоръчваме пациентите с тежка съчетана травма да </a:t>
            </a:r>
            <a:r>
              <a:rPr lang="ru-RU" dirty="0"/>
              <a:t>бъдат транспортирани директно до подходящо </a:t>
            </a:r>
            <a:r>
              <a:rPr lang="ru-RU" dirty="0" smtClean="0"/>
              <a:t>болнично травматологично </a:t>
            </a:r>
            <a:r>
              <a:rPr lang="ru-RU" dirty="0" smtClean="0"/>
              <a:t>звено, където да продължи тяхното лечение. </a:t>
            </a:r>
            <a:r>
              <a:rPr lang="ru-RU" dirty="0"/>
              <a:t>(Степен </a:t>
            </a:r>
            <a:r>
              <a:rPr lang="ru-RU" dirty="0" smtClean="0"/>
              <a:t>1В)</a:t>
            </a:r>
            <a:endParaRPr lang="ru-RU" dirty="0"/>
          </a:p>
          <a:p>
            <a:pPr algn="just"/>
            <a:r>
              <a:rPr lang="ru-RU" dirty="0"/>
              <a:t>Препоръчваме времето, изминало между нараняването и контрола на кървенето, да </a:t>
            </a:r>
            <a:r>
              <a:rPr lang="ru-RU" dirty="0" smtClean="0"/>
              <a:t>бъде съкратено </a:t>
            </a:r>
            <a:r>
              <a:rPr lang="ru-RU" dirty="0"/>
              <a:t>до минимум. (Степен 1А)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44356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Препоръка 2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341438"/>
            <a:ext cx="7992566" cy="4895850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Локално спиране на кървенето</a:t>
            </a:r>
          </a:p>
          <a:p>
            <a:pPr algn="just"/>
            <a:r>
              <a:rPr lang="ru-RU" dirty="0" smtClean="0"/>
              <a:t>Препоръчително е използването на локална </a:t>
            </a:r>
            <a:r>
              <a:rPr lang="ru-RU" dirty="0"/>
              <a:t>компресия, за </a:t>
            </a:r>
            <a:r>
              <a:rPr lang="ru-RU" dirty="0" smtClean="0"/>
              <a:t>да бъде ограничено всяко животозастрашаващо </a:t>
            </a:r>
            <a:r>
              <a:rPr lang="ru-RU" dirty="0"/>
              <a:t>кървене. (Степен 1А</a:t>
            </a:r>
            <a:r>
              <a:rPr lang="ru-RU" dirty="0" smtClean="0"/>
              <a:t>)</a:t>
            </a:r>
            <a:endParaRPr lang="ru-RU" dirty="0"/>
          </a:p>
          <a:p>
            <a:pPr algn="just"/>
            <a:r>
              <a:rPr lang="ru-RU" dirty="0"/>
              <a:t>Препоръчваме допълнителна употреба на турникет за спиране на животозастрашаващо кървене от наранявания </a:t>
            </a:r>
            <a:r>
              <a:rPr lang="ru-RU" dirty="0" smtClean="0"/>
              <a:t>при открито счупване на </a:t>
            </a:r>
            <a:r>
              <a:rPr lang="ru-RU" dirty="0" smtClean="0"/>
              <a:t>крайниците </a:t>
            </a:r>
            <a:r>
              <a:rPr lang="ru-RU" dirty="0"/>
              <a:t>в </a:t>
            </a:r>
            <a:r>
              <a:rPr lang="ru-RU" dirty="0" smtClean="0"/>
              <a:t>доболничната </a:t>
            </a:r>
            <a:r>
              <a:rPr lang="ru-RU" dirty="0"/>
              <a:t>обстановка. (Степен </a:t>
            </a:r>
            <a:r>
              <a:rPr lang="ru-RU" dirty="0" smtClean="0"/>
              <a:t>1В)</a:t>
            </a:r>
          </a:p>
          <a:p>
            <a:pPr algn="just"/>
            <a:r>
              <a:rPr lang="ru-RU" dirty="0"/>
              <a:t>Препоръчваме приложението на </a:t>
            </a:r>
            <a:r>
              <a:rPr lang="ru-RU" dirty="0" smtClean="0"/>
              <a:t>тазов </a:t>
            </a:r>
            <a:r>
              <a:rPr lang="bg-BG" dirty="0" smtClean="0"/>
              <a:t>колан</a:t>
            </a:r>
            <a:r>
              <a:rPr lang="ru-RU" dirty="0" smtClean="0"/>
              <a:t> </a:t>
            </a:r>
            <a:r>
              <a:rPr lang="ru-RU" dirty="0"/>
              <a:t>за ограничаване на животозастрашаващо кървене при наличие на предполагаема фрактура на таза в предхирургичната обстановка</a:t>
            </a:r>
            <a:r>
              <a:rPr lang="ru-RU" dirty="0" smtClean="0"/>
              <a:t>.</a:t>
            </a:r>
            <a:r>
              <a:rPr lang="ru-RU" dirty="0"/>
              <a:t> (Степен 1В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3934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Препоръка 2</a:t>
            </a:r>
            <a:endParaRPr lang="bg-BG" dirty="0"/>
          </a:p>
        </p:txBody>
      </p:sp>
      <p:pic>
        <p:nvPicPr>
          <p:cNvPr id="351234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91" t="16847" r="10636" b="15952"/>
          <a:stretch/>
        </p:blipFill>
        <p:spPr bwMode="auto">
          <a:xfrm>
            <a:off x="5148064" y="2852936"/>
            <a:ext cx="3846786" cy="32004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5123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38275"/>
            <a:ext cx="3528392" cy="26526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395536" y="4218682"/>
            <a:ext cx="14587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Турникет</a:t>
            </a:r>
            <a:endParaRPr lang="bg-BG" dirty="0"/>
          </a:p>
        </p:txBody>
      </p:sp>
      <p:sp>
        <p:nvSpPr>
          <p:cNvPr id="5" name="Rectangle 4"/>
          <p:cNvSpPr/>
          <p:nvPr/>
        </p:nvSpPr>
        <p:spPr>
          <a:xfrm>
            <a:off x="7033223" y="2204863"/>
            <a:ext cx="19078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sz="2400" dirty="0" smtClean="0"/>
              <a:t>Тазов </a:t>
            </a:r>
            <a:r>
              <a:rPr lang="bg-BG" sz="2400" dirty="0" smtClean="0"/>
              <a:t>колан</a:t>
            </a:r>
            <a:endParaRPr lang="bg-BG" sz="2400" dirty="0"/>
          </a:p>
        </p:txBody>
      </p:sp>
    </p:spTree>
    <p:extLst>
      <p:ext uri="{BB962C8B-B14F-4D97-AF65-F5344CB8AC3E}">
        <p14:creationId xmlns:p14="http://schemas.microsoft.com/office/powerpoint/2010/main" val="333013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Препоръка 3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341438"/>
            <a:ext cx="7848550" cy="4895850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Вентилация</a:t>
            </a:r>
            <a:r>
              <a:rPr lang="en-US" dirty="0" smtClean="0"/>
              <a:t> </a:t>
            </a:r>
            <a:r>
              <a:rPr lang="bg-BG" dirty="0" smtClean="0"/>
              <a:t>и оксигенация</a:t>
            </a:r>
            <a:endParaRPr lang="ru-RU" dirty="0"/>
          </a:p>
          <a:p>
            <a:pPr algn="just"/>
            <a:r>
              <a:rPr lang="ru-RU" dirty="0" smtClean="0"/>
              <a:t>Препоръчваме </a:t>
            </a:r>
            <a:r>
              <a:rPr lang="ru-RU" dirty="0"/>
              <a:t>избягването на </a:t>
            </a:r>
            <a:r>
              <a:rPr lang="ru-RU" dirty="0" smtClean="0"/>
              <a:t>всякаква </a:t>
            </a:r>
            <a:r>
              <a:rPr lang="ru-RU" dirty="0" smtClean="0"/>
              <a:t>хипоксемия, като таргетни нива на </a:t>
            </a:r>
            <a:r>
              <a:rPr lang="en-US" dirty="0" smtClean="0"/>
              <a:t>SpO</a:t>
            </a:r>
            <a:r>
              <a:rPr lang="en-US" baseline="-25000" dirty="0" smtClean="0"/>
              <a:t>2</a:t>
            </a:r>
            <a:r>
              <a:rPr lang="bg-BG" dirty="0" smtClean="0"/>
              <a:t>=88-92%</a:t>
            </a:r>
            <a:r>
              <a:rPr lang="ru-RU" dirty="0" smtClean="0"/>
              <a:t> са достатъчни. (Степен </a:t>
            </a:r>
            <a:r>
              <a:rPr lang="ru-RU" dirty="0"/>
              <a:t>1А</a:t>
            </a:r>
            <a:r>
              <a:rPr lang="ru-RU" dirty="0" smtClean="0"/>
              <a:t>)</a:t>
            </a:r>
            <a:endParaRPr lang="ru-RU" dirty="0"/>
          </a:p>
          <a:p>
            <a:pPr algn="just"/>
            <a:r>
              <a:rPr lang="ru-RU" dirty="0" smtClean="0"/>
              <a:t>При </a:t>
            </a:r>
            <a:r>
              <a:rPr lang="ru-RU" dirty="0"/>
              <a:t>пациенти </a:t>
            </a:r>
            <a:r>
              <a:rPr lang="ru-RU" dirty="0" smtClean="0"/>
              <a:t>със съчетана травма, препоръчваме поддържане на нормовентилация. </a:t>
            </a:r>
            <a:r>
              <a:rPr lang="ru-RU" dirty="0" smtClean="0"/>
              <a:t>Таргетно ниво на РаСО</a:t>
            </a:r>
            <a:r>
              <a:rPr lang="ru-RU" baseline="-25000" dirty="0" smtClean="0"/>
              <a:t>2</a:t>
            </a:r>
            <a:r>
              <a:rPr lang="ru-RU" dirty="0" smtClean="0"/>
              <a:t>=35-40 </a:t>
            </a:r>
            <a:r>
              <a:rPr lang="en-US" dirty="0" smtClean="0"/>
              <a:t>mmHg. (</a:t>
            </a:r>
            <a:r>
              <a:rPr lang="ru-RU" dirty="0" smtClean="0"/>
              <a:t>Степен </a:t>
            </a:r>
            <a:r>
              <a:rPr lang="ru-RU" dirty="0" smtClean="0"/>
              <a:t>1В)</a:t>
            </a:r>
            <a:endParaRPr lang="ru-RU" dirty="0"/>
          </a:p>
          <a:p>
            <a:pPr algn="just"/>
            <a:r>
              <a:rPr lang="ru-RU" dirty="0"/>
              <a:t>Предлагаме </a:t>
            </a:r>
            <a:r>
              <a:rPr lang="ru-RU" dirty="0" smtClean="0"/>
              <a:t>приложението на хипервентилация </a:t>
            </a:r>
            <a:r>
              <a:rPr lang="ru-RU" dirty="0"/>
              <a:t>при наличие на признаци на </a:t>
            </a:r>
            <a:r>
              <a:rPr lang="ru-RU" dirty="0" smtClean="0"/>
              <a:t>предстоящо мозъчно херниране и повишено вътречерепно налягане. </a:t>
            </a:r>
            <a:r>
              <a:rPr lang="ru-RU" dirty="0"/>
              <a:t>(Степен </a:t>
            </a:r>
            <a:r>
              <a:rPr lang="ru-RU" dirty="0" smtClean="0"/>
              <a:t>2В)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53671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template 8">
      <a:dk1>
        <a:srgbClr val="4D4D4D"/>
      </a:dk1>
      <a:lt1>
        <a:srgbClr val="FFFFFF"/>
      </a:lt1>
      <a:dk2>
        <a:srgbClr val="000000"/>
      </a:dk2>
      <a:lt2>
        <a:srgbClr val="00817E"/>
      </a:lt2>
      <a:accent1>
        <a:srgbClr val="75DAE6"/>
      </a:accent1>
      <a:accent2>
        <a:srgbClr val="74C4B4"/>
      </a:accent2>
      <a:accent3>
        <a:srgbClr val="FFFFFF"/>
      </a:accent3>
      <a:accent4>
        <a:srgbClr val="404040"/>
      </a:accent4>
      <a:accent5>
        <a:srgbClr val="BDEAF0"/>
      </a:accent5>
      <a:accent6>
        <a:srgbClr val="68B1A3"/>
      </a:accent6>
      <a:hlink>
        <a:srgbClr val="BAEEF5"/>
      </a:hlink>
      <a:folHlink>
        <a:srgbClr val="EAEAEA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4D4D4D"/>
        </a:dk1>
        <a:lt1>
          <a:srgbClr val="FFFFFF"/>
        </a:lt1>
        <a:dk2>
          <a:srgbClr val="000000"/>
        </a:dk2>
        <a:lt2>
          <a:srgbClr val="006666"/>
        </a:lt2>
        <a:accent1>
          <a:srgbClr val="00CC99"/>
        </a:accent1>
        <a:accent2>
          <a:srgbClr val="009999"/>
        </a:accent2>
        <a:accent3>
          <a:srgbClr val="FFFFFF"/>
        </a:accent3>
        <a:accent4>
          <a:srgbClr val="404040"/>
        </a:accent4>
        <a:accent5>
          <a:srgbClr val="AAE2CA"/>
        </a:accent5>
        <a:accent6>
          <a:srgbClr val="008A8A"/>
        </a:accent6>
        <a:hlink>
          <a:srgbClr val="33CCCC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4D4D4D"/>
        </a:dk1>
        <a:lt1>
          <a:srgbClr val="FFFFFF"/>
        </a:lt1>
        <a:dk2>
          <a:srgbClr val="000000"/>
        </a:dk2>
        <a:lt2>
          <a:srgbClr val="0066CC"/>
        </a:lt2>
        <a:accent1>
          <a:srgbClr val="0099FF"/>
        </a:accent1>
        <a:accent2>
          <a:srgbClr val="0099CC"/>
        </a:accent2>
        <a:accent3>
          <a:srgbClr val="FFFFFF"/>
        </a:accent3>
        <a:accent4>
          <a:srgbClr val="404040"/>
        </a:accent4>
        <a:accent5>
          <a:srgbClr val="AACAFF"/>
        </a:accent5>
        <a:accent6>
          <a:srgbClr val="008AB9"/>
        </a:accent6>
        <a:hlink>
          <a:srgbClr val="66CCF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000000"/>
        </a:dk2>
        <a:lt2>
          <a:srgbClr val="006699"/>
        </a:lt2>
        <a:accent1>
          <a:srgbClr val="0099FF"/>
        </a:accent1>
        <a:accent2>
          <a:srgbClr val="0099CC"/>
        </a:accent2>
        <a:accent3>
          <a:srgbClr val="FFFFFF"/>
        </a:accent3>
        <a:accent4>
          <a:srgbClr val="404040"/>
        </a:accent4>
        <a:accent5>
          <a:srgbClr val="AACAFF"/>
        </a:accent5>
        <a:accent6>
          <a:srgbClr val="008AB9"/>
        </a:accent6>
        <a:hlink>
          <a:srgbClr val="66CCF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4D4D4D"/>
        </a:dk1>
        <a:lt1>
          <a:srgbClr val="FFFFFF"/>
        </a:lt1>
        <a:dk2>
          <a:srgbClr val="000000"/>
        </a:dk2>
        <a:lt2>
          <a:srgbClr val="00547E"/>
        </a:lt2>
        <a:accent1>
          <a:srgbClr val="448EBC"/>
        </a:accent1>
        <a:accent2>
          <a:srgbClr val="30879C"/>
        </a:accent2>
        <a:accent3>
          <a:srgbClr val="FFFFFF"/>
        </a:accent3>
        <a:accent4>
          <a:srgbClr val="404040"/>
        </a:accent4>
        <a:accent5>
          <a:srgbClr val="B0C6DA"/>
        </a:accent5>
        <a:accent6>
          <a:srgbClr val="2A7A8D"/>
        </a:accent6>
        <a:hlink>
          <a:srgbClr val="91C3D5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000000"/>
        </a:dk2>
        <a:lt2>
          <a:srgbClr val="468E80"/>
        </a:lt2>
        <a:accent1>
          <a:srgbClr val="94C8BD"/>
        </a:accent1>
        <a:accent2>
          <a:srgbClr val="BCDDD6"/>
        </a:accent2>
        <a:accent3>
          <a:srgbClr val="FFFFFF"/>
        </a:accent3>
        <a:accent4>
          <a:srgbClr val="404040"/>
        </a:accent4>
        <a:accent5>
          <a:srgbClr val="C8E0DB"/>
        </a:accent5>
        <a:accent6>
          <a:srgbClr val="AAC8C2"/>
        </a:accent6>
        <a:hlink>
          <a:srgbClr val="76B8B5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000000"/>
        </a:dk2>
        <a:lt2>
          <a:srgbClr val="2D5D54"/>
        </a:lt2>
        <a:accent1>
          <a:srgbClr val="498D7E"/>
        </a:accent1>
        <a:accent2>
          <a:srgbClr val="9CCCC2"/>
        </a:accent2>
        <a:accent3>
          <a:srgbClr val="FFFFFF"/>
        </a:accent3>
        <a:accent4>
          <a:srgbClr val="404040"/>
        </a:accent4>
        <a:accent5>
          <a:srgbClr val="B1C5C0"/>
        </a:accent5>
        <a:accent6>
          <a:srgbClr val="8DB9B0"/>
        </a:accent6>
        <a:hlink>
          <a:srgbClr val="76B8B5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4D4D4D"/>
        </a:dk1>
        <a:lt1>
          <a:srgbClr val="FFFFFF"/>
        </a:lt1>
        <a:dk2>
          <a:srgbClr val="000000"/>
        </a:dk2>
        <a:lt2>
          <a:srgbClr val="00817E"/>
        </a:lt2>
        <a:accent1>
          <a:srgbClr val="4EA49A"/>
        </a:accent1>
        <a:accent2>
          <a:srgbClr val="45ADA8"/>
        </a:accent2>
        <a:accent3>
          <a:srgbClr val="FFFFFF"/>
        </a:accent3>
        <a:accent4>
          <a:srgbClr val="404040"/>
        </a:accent4>
        <a:accent5>
          <a:srgbClr val="B2CFCA"/>
        </a:accent5>
        <a:accent6>
          <a:srgbClr val="3E9C98"/>
        </a:accent6>
        <a:hlink>
          <a:srgbClr val="90C6C3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8">
        <a:dk1>
          <a:srgbClr val="4D4D4D"/>
        </a:dk1>
        <a:lt1>
          <a:srgbClr val="FFFFFF"/>
        </a:lt1>
        <a:dk2>
          <a:srgbClr val="000000"/>
        </a:dk2>
        <a:lt2>
          <a:srgbClr val="00817E"/>
        </a:lt2>
        <a:accent1>
          <a:srgbClr val="75DAE6"/>
        </a:accent1>
        <a:accent2>
          <a:srgbClr val="74C4B4"/>
        </a:accent2>
        <a:accent3>
          <a:srgbClr val="FFFFFF"/>
        </a:accent3>
        <a:accent4>
          <a:srgbClr val="404040"/>
        </a:accent4>
        <a:accent5>
          <a:srgbClr val="BDEAF0"/>
        </a:accent5>
        <a:accent6>
          <a:srgbClr val="68B1A3"/>
        </a:accent6>
        <a:hlink>
          <a:srgbClr val="BAEEF5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1861</TotalTime>
  <Words>2999</Words>
  <Application>Microsoft Office PowerPoint</Application>
  <PresentationFormat>On-screen Show (4:3)</PresentationFormat>
  <Paragraphs>291</Paragraphs>
  <Slides>52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3" baseType="lpstr">
      <vt:lpstr>template</vt:lpstr>
      <vt:lpstr>доцент д-р Господин ДИМОВ, дм   ПОВЕДЕНИЕ ПРИ  МАСИВНО КЪРВЕНЕ И  НАРУШЕНИЯ В КРЪВОСЪСИРВАНЕТО  ПРИ ПАЦИЕНТИ СЪС СЪЧЕТАНА ТРАВМА </vt:lpstr>
      <vt:lpstr>За коагулопатията</vt:lpstr>
      <vt:lpstr>PowerPoint Presentation</vt:lpstr>
      <vt:lpstr>PowerPoint Presentation</vt:lpstr>
      <vt:lpstr>Степени на препоръчителност</vt:lpstr>
      <vt:lpstr>Препоръка 1</vt:lpstr>
      <vt:lpstr>Препоръка 2</vt:lpstr>
      <vt:lpstr>Препоръка 2</vt:lpstr>
      <vt:lpstr>Препоръка 3</vt:lpstr>
      <vt:lpstr>Препоръка 4</vt:lpstr>
      <vt:lpstr>Приблизителна  кръвозагуба</vt:lpstr>
      <vt:lpstr>PowerPoint Presentation</vt:lpstr>
      <vt:lpstr>Препоръка 5</vt:lpstr>
      <vt:lpstr>Препоръка 6</vt:lpstr>
      <vt:lpstr>Препоръка 7</vt:lpstr>
      <vt:lpstr>Препоръка 8</vt:lpstr>
      <vt:lpstr>Препоръка 9</vt:lpstr>
      <vt:lpstr>Препоръка 10</vt:lpstr>
      <vt:lpstr>Препоръка 11</vt:lpstr>
      <vt:lpstr>Препоръка 12</vt:lpstr>
      <vt:lpstr>Препоръка 13</vt:lpstr>
      <vt:lpstr>Препоръка 14</vt:lpstr>
      <vt:lpstr>Препоръка 15</vt:lpstr>
      <vt:lpstr>Препоръка 16</vt:lpstr>
      <vt:lpstr>Препоръка 17</vt:lpstr>
      <vt:lpstr>Препоръка 18</vt:lpstr>
      <vt:lpstr>Препоръка 19</vt:lpstr>
      <vt:lpstr>Препоръка 20</vt:lpstr>
      <vt:lpstr>Препоръка 21</vt:lpstr>
      <vt:lpstr>Препоръка 22</vt:lpstr>
      <vt:lpstr>Препоръка 22</vt:lpstr>
      <vt:lpstr>Препоръка 23</vt:lpstr>
      <vt:lpstr>Препоръка 24</vt:lpstr>
      <vt:lpstr>Препоръка 25</vt:lpstr>
      <vt:lpstr>Препоръка 26</vt:lpstr>
      <vt:lpstr>Препоръка 27</vt:lpstr>
      <vt:lpstr>Препоръка 27</vt:lpstr>
      <vt:lpstr>Препоръка 28</vt:lpstr>
      <vt:lpstr>Препоръка 29</vt:lpstr>
      <vt:lpstr>Препоръка 30</vt:lpstr>
      <vt:lpstr>Препоръка 31</vt:lpstr>
      <vt:lpstr>Препоръка 32</vt:lpstr>
      <vt:lpstr>Препоръка 33</vt:lpstr>
      <vt:lpstr>Препоръка 34</vt:lpstr>
      <vt:lpstr>Препоръка 35</vt:lpstr>
      <vt:lpstr>Препоръка 36</vt:lpstr>
      <vt:lpstr>Препоръка 36</vt:lpstr>
      <vt:lpstr>Препоръка 37</vt:lpstr>
      <vt:lpstr>Препоръка 37</vt:lpstr>
      <vt:lpstr>Препоръка 38</vt:lpstr>
      <vt:lpstr>Препоръка 39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Масивно кървене и нарушения на кръвосъсирването при пациенти със съчетана травма</dc:title>
  <dc:creator>доцент д-р Господин ДИМОВ;дм</dc:creator>
  <cp:lastModifiedBy>a</cp:lastModifiedBy>
  <cp:revision>147</cp:revision>
  <dcterms:created xsi:type="dcterms:W3CDTF">2006-07-21T10:39:10Z</dcterms:created>
  <dcterms:modified xsi:type="dcterms:W3CDTF">2019-12-16T08:46:14Z</dcterms:modified>
  <cp:category>Лекция по АИМ за студенти по медицина</cp:category>
</cp:coreProperties>
</file>